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0" r:id="rId4"/>
    <p:sldId id="259" r:id="rId5"/>
    <p:sldId id="270" r:id="rId6"/>
    <p:sldId id="275" r:id="rId7"/>
    <p:sldId id="276" r:id="rId8"/>
    <p:sldId id="273" r:id="rId9"/>
    <p:sldId id="277" r:id="rId10"/>
    <p:sldId id="278" r:id="rId11"/>
    <p:sldId id="262" r:id="rId12"/>
    <p:sldId id="274" r:id="rId13"/>
    <p:sldId id="265" r:id="rId14"/>
  </p:sldIdLst>
  <p:sldSz cx="18288000" cy="10287000"/>
  <p:notesSz cx="6858000" cy="9144000"/>
  <p:embeddedFontLst>
    <p:embeddedFont>
      <p:font typeface="Alpha Beta - Demo" pitchFamily="2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Inter" panose="020B0604020202020204" charset="0"/>
      <p:regular r:id="rId21"/>
    </p:embeddedFont>
    <p:embeddedFont>
      <p:font typeface="K2D Bold" panose="020B0604020202020204" charset="-3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04" userDrawn="1">
          <p15:clr>
            <a:srgbClr val="A4A3A4"/>
          </p15:clr>
        </p15:guide>
        <p15:guide id="2" pos="6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DDF565"/>
    <a:srgbClr val="FFF3E6"/>
    <a:srgbClr val="93E3FF"/>
    <a:srgbClr val="FFD9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55" autoAdjust="0"/>
    <p:restoredTop sz="94622" autoAdjust="0"/>
  </p:normalViewPr>
  <p:slideViewPr>
    <p:cSldViewPr>
      <p:cViewPr varScale="1">
        <p:scale>
          <a:sx n="54" d="100"/>
          <a:sy n="54" d="100"/>
        </p:scale>
        <p:origin x="1182" y="81"/>
      </p:cViewPr>
      <p:guideLst>
        <p:guide orient="horz" pos="504"/>
        <p:guide pos="6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888FC-98A6-4E6B-B810-288B12564B40}" type="datetimeFigureOut">
              <a:rPr lang="en-IN" smtClean="0"/>
              <a:t>23-08-2023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9689BD-A88B-4BDA-B2EB-AB5A4ADB89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281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9689BD-A88B-4BDA-B2EB-AB5A4ADB89C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3111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9689BD-A88B-4BDA-B2EB-AB5A4ADB89CF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2314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9689BD-A88B-4BDA-B2EB-AB5A4ADB89CF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173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slideLayout" Target="../slideLayouts/slideLayout7.xml"/><Relationship Id="rId7" Type="http://schemas.openxmlformats.org/officeDocument/2006/relationships/hyperlink" Target="https://rahulbomnalli7.github.io/bnmit/" TargetMode="Externa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13" Type="http://schemas.openxmlformats.org/officeDocument/2006/relationships/image" Target="../media/image17.png"/><Relationship Id="rId3" Type="http://schemas.openxmlformats.org/officeDocument/2006/relationships/image" Target="../media/image10.png"/><Relationship Id="rId7" Type="http://schemas.openxmlformats.org/officeDocument/2006/relationships/image" Target="../media/image29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svg"/><Relationship Id="rId11" Type="http://schemas.openxmlformats.org/officeDocument/2006/relationships/hyperlink" Target="http://www.bnmit.org/" TargetMode="External"/><Relationship Id="rId5" Type="http://schemas.openxmlformats.org/officeDocument/2006/relationships/image" Target="../media/image27.png"/><Relationship Id="rId10" Type="http://schemas.openxmlformats.org/officeDocument/2006/relationships/image" Target="../media/image32.svg"/><Relationship Id="rId4" Type="http://schemas.openxmlformats.org/officeDocument/2006/relationships/image" Target="../media/image9.png"/><Relationship Id="rId9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openxmlformats.org/officeDocument/2006/relationships/image" Target="../media/image3.png"/><Relationship Id="rId3" Type="http://schemas.openxmlformats.org/officeDocument/2006/relationships/image" Target="../media/image10.png"/><Relationship Id="rId7" Type="http://schemas.openxmlformats.org/officeDocument/2006/relationships/image" Target="../media/image30.sv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11" Type="http://schemas.openxmlformats.org/officeDocument/2006/relationships/image" Target="../media/image7.png"/><Relationship Id="rId5" Type="http://schemas.openxmlformats.org/officeDocument/2006/relationships/image" Target="../media/image28.svg"/><Relationship Id="rId10" Type="http://schemas.openxmlformats.org/officeDocument/2006/relationships/hyperlink" Target="http://www.bnmit.org/" TargetMode="External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1.svg"/><Relationship Id="rId5" Type="http://schemas.openxmlformats.org/officeDocument/2006/relationships/image" Target="../media/image16.png"/><Relationship Id="rId10" Type="http://schemas.openxmlformats.org/officeDocument/2006/relationships/image" Target="../media/image20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2.png"/><Relationship Id="rId12" Type="http://schemas.openxmlformats.org/officeDocument/2006/relationships/image" Target="../media/image26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9.png"/><Relationship Id="rId11" Type="http://schemas.openxmlformats.org/officeDocument/2006/relationships/hyperlink" Target="https://rahulbomnalli7.github.io/bnmit/" TargetMode="External"/><Relationship Id="rId5" Type="http://schemas.openxmlformats.org/officeDocument/2006/relationships/image" Target="../media/image1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-2059" y="0"/>
            <a:ext cx="18288000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flipH="1">
            <a:off x="9448800" y="1304829"/>
            <a:ext cx="7989877" cy="8258271"/>
          </a:xfrm>
          <a:custGeom>
            <a:avLst/>
            <a:gdLst/>
            <a:ahLst/>
            <a:cxnLst/>
            <a:rect l="l" t="t" r="r" b="b"/>
            <a:pathLst>
              <a:path w="7989877" h="8258271">
                <a:moveTo>
                  <a:pt x="7989877" y="0"/>
                </a:moveTo>
                <a:lnTo>
                  <a:pt x="0" y="0"/>
                </a:lnTo>
                <a:lnTo>
                  <a:pt x="0" y="8258271"/>
                </a:lnTo>
                <a:lnTo>
                  <a:pt x="7989877" y="8258271"/>
                </a:lnTo>
                <a:lnTo>
                  <a:pt x="7989877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Freeform 16"/>
          <p:cNvSpPr/>
          <p:nvPr/>
        </p:nvSpPr>
        <p:spPr>
          <a:xfrm rot="-127752" flipH="1">
            <a:off x="16783976" y="1350994"/>
            <a:ext cx="962049" cy="1093237"/>
          </a:xfrm>
          <a:custGeom>
            <a:avLst/>
            <a:gdLst/>
            <a:ahLst/>
            <a:cxnLst/>
            <a:rect l="l" t="t" r="r" b="b"/>
            <a:pathLst>
              <a:path w="962049" h="1093237">
                <a:moveTo>
                  <a:pt x="962049" y="0"/>
                </a:moveTo>
                <a:lnTo>
                  <a:pt x="0" y="0"/>
                </a:lnTo>
                <a:lnTo>
                  <a:pt x="0" y="1093237"/>
                </a:lnTo>
                <a:lnTo>
                  <a:pt x="962049" y="1093237"/>
                </a:lnTo>
                <a:lnTo>
                  <a:pt x="962049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0" name="TextBox 20"/>
          <p:cNvSpPr txBox="1"/>
          <p:nvPr/>
        </p:nvSpPr>
        <p:spPr>
          <a:xfrm>
            <a:off x="1447800" y="967816"/>
            <a:ext cx="9144000" cy="49846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7500" b="1" spc="-40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BNMIT College Chat Bot: Enhancing Access and Engagement</a:t>
            </a:r>
          </a:p>
        </p:txBody>
      </p:sp>
      <p:sp>
        <p:nvSpPr>
          <p:cNvPr id="8" name="Freeform 8"/>
          <p:cNvSpPr/>
          <p:nvPr/>
        </p:nvSpPr>
        <p:spPr>
          <a:xfrm>
            <a:off x="1371600" y="6362700"/>
            <a:ext cx="7620000" cy="2809729"/>
          </a:xfrm>
          <a:custGeom>
            <a:avLst/>
            <a:gdLst/>
            <a:ahLst/>
            <a:cxnLst/>
            <a:rect l="l" t="t" r="r" b="b"/>
            <a:pathLst>
              <a:path w="2650082" h="459043">
                <a:moveTo>
                  <a:pt x="32316" y="0"/>
                </a:moveTo>
                <a:lnTo>
                  <a:pt x="2617766" y="0"/>
                </a:lnTo>
                <a:cubicBezTo>
                  <a:pt x="2626337" y="0"/>
                  <a:pt x="2634556" y="3405"/>
                  <a:pt x="2640617" y="9465"/>
                </a:cubicBezTo>
                <a:cubicBezTo>
                  <a:pt x="2646677" y="15525"/>
                  <a:pt x="2650082" y="23745"/>
                  <a:pt x="2650082" y="32316"/>
                </a:cubicBezTo>
                <a:lnTo>
                  <a:pt x="2650082" y="426727"/>
                </a:lnTo>
                <a:cubicBezTo>
                  <a:pt x="2650082" y="435298"/>
                  <a:pt x="2646677" y="443518"/>
                  <a:pt x="2640617" y="449578"/>
                </a:cubicBezTo>
                <a:cubicBezTo>
                  <a:pt x="2634556" y="455638"/>
                  <a:pt x="2626337" y="459043"/>
                  <a:pt x="2617766" y="459043"/>
                </a:cubicBezTo>
                <a:lnTo>
                  <a:pt x="32316" y="459043"/>
                </a:lnTo>
                <a:cubicBezTo>
                  <a:pt x="23745" y="459043"/>
                  <a:pt x="15525" y="455638"/>
                  <a:pt x="9465" y="449578"/>
                </a:cubicBezTo>
                <a:cubicBezTo>
                  <a:pt x="3405" y="443518"/>
                  <a:pt x="0" y="435298"/>
                  <a:pt x="0" y="426727"/>
                </a:cubicBezTo>
                <a:lnTo>
                  <a:pt x="0" y="32316"/>
                </a:lnTo>
                <a:cubicBezTo>
                  <a:pt x="0" y="23745"/>
                  <a:pt x="3405" y="15525"/>
                  <a:pt x="9465" y="9465"/>
                </a:cubicBezTo>
                <a:cubicBezTo>
                  <a:pt x="15525" y="3405"/>
                  <a:pt x="23745" y="0"/>
                  <a:pt x="32316" y="0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</p:spPr>
        <p:txBody>
          <a:bodyPr/>
          <a:lstStyle/>
          <a:p>
            <a:endParaRPr lang="en-IN" dirty="0"/>
          </a:p>
        </p:txBody>
      </p:sp>
      <p:grpSp>
        <p:nvGrpSpPr>
          <p:cNvPr id="4" name="Group 4"/>
          <p:cNvGrpSpPr/>
          <p:nvPr/>
        </p:nvGrpSpPr>
        <p:grpSpPr>
          <a:xfrm>
            <a:off x="1447800" y="6362700"/>
            <a:ext cx="7543800" cy="2667000"/>
            <a:chOff x="0" y="0"/>
            <a:chExt cx="4274726" cy="45904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74726" cy="459043"/>
            </a:xfrm>
            <a:custGeom>
              <a:avLst/>
              <a:gdLst/>
              <a:ahLst/>
              <a:cxnLst/>
              <a:rect l="l" t="t" r="r" b="b"/>
              <a:pathLst>
                <a:path w="4274726" h="459043">
                  <a:moveTo>
                    <a:pt x="20034" y="0"/>
                  </a:moveTo>
                  <a:lnTo>
                    <a:pt x="4254692" y="0"/>
                  </a:lnTo>
                  <a:cubicBezTo>
                    <a:pt x="4265756" y="0"/>
                    <a:pt x="4274726" y="8969"/>
                    <a:pt x="4274726" y="20034"/>
                  </a:cubicBezTo>
                  <a:lnTo>
                    <a:pt x="4274726" y="439009"/>
                  </a:lnTo>
                  <a:cubicBezTo>
                    <a:pt x="4274726" y="444322"/>
                    <a:pt x="4272615" y="449418"/>
                    <a:pt x="4268858" y="453175"/>
                  </a:cubicBezTo>
                  <a:cubicBezTo>
                    <a:pt x="4265101" y="456932"/>
                    <a:pt x="4260005" y="459043"/>
                    <a:pt x="4254692" y="459043"/>
                  </a:cubicBezTo>
                  <a:lnTo>
                    <a:pt x="20034" y="459043"/>
                  </a:lnTo>
                  <a:cubicBezTo>
                    <a:pt x="8969" y="459043"/>
                    <a:pt x="0" y="450073"/>
                    <a:pt x="0" y="439009"/>
                  </a:cubicBezTo>
                  <a:lnTo>
                    <a:pt x="0" y="20034"/>
                  </a:lnTo>
                  <a:cubicBezTo>
                    <a:pt x="0" y="8969"/>
                    <a:pt x="8969" y="0"/>
                    <a:pt x="20034" y="0"/>
                  </a:cubicBezTo>
                  <a:close/>
                </a:path>
              </a:pathLst>
            </a:custGeom>
            <a:solidFill>
              <a:srgbClr val="FFF3E6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513A097-3367-A4BA-8CBD-F623814938BB}"/>
              </a:ext>
            </a:extLst>
          </p:cNvPr>
          <p:cNvSpPr txBox="1"/>
          <p:nvPr/>
        </p:nvSpPr>
        <p:spPr>
          <a:xfrm>
            <a:off x="1752600" y="6504740"/>
            <a:ext cx="7239000" cy="2220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3200" b="1" dirty="0" err="1">
                <a:latin typeface="Inter" panose="020B0604020202020204" charset="0"/>
                <a:ea typeface="Inter" panose="020B0604020202020204" charset="0"/>
              </a:rPr>
              <a:t>Shriparna</a:t>
            </a:r>
            <a:r>
              <a:rPr lang="en-IN" sz="3200" b="1" dirty="0">
                <a:latin typeface="Inter" panose="020B0604020202020204" charset="0"/>
                <a:ea typeface="Inter" panose="020B0604020202020204" charset="0"/>
              </a:rPr>
              <a:t>              1BG22EC100</a:t>
            </a:r>
            <a:br>
              <a:rPr lang="en-IN" sz="3200" b="1" dirty="0">
                <a:latin typeface="Inter" panose="020B0604020202020204" charset="0"/>
                <a:ea typeface="Inter" panose="020B0604020202020204" charset="0"/>
              </a:rPr>
            </a:br>
            <a:r>
              <a:rPr lang="en-IN" sz="3200" b="1" dirty="0">
                <a:latin typeface="Inter" panose="020B0604020202020204" charset="0"/>
                <a:ea typeface="Inter" panose="020B0604020202020204" charset="0"/>
              </a:rPr>
              <a:t>Vivek R D              1BG22EC121</a:t>
            </a:r>
            <a:br>
              <a:rPr lang="en-IN" sz="3200" b="1" dirty="0">
                <a:latin typeface="Inter" panose="020B0604020202020204" charset="0"/>
                <a:ea typeface="Inter" panose="020B0604020202020204" charset="0"/>
              </a:rPr>
            </a:br>
            <a:r>
              <a:rPr lang="en-IN" sz="3200" b="1" dirty="0">
                <a:latin typeface="Inter" panose="020B0604020202020204" charset="0"/>
                <a:ea typeface="Inter" panose="020B0604020202020204" charset="0"/>
              </a:rPr>
              <a:t>Rahul                     1BG22EC080</a:t>
            </a:r>
          </a:p>
        </p:txBody>
      </p:sp>
      <p:sp>
        <p:nvSpPr>
          <p:cNvPr id="23" name="Freeform 21">
            <a:extLst>
              <a:ext uri="{FF2B5EF4-FFF2-40B4-BE49-F238E27FC236}">
                <a16:creationId xmlns:a16="http://schemas.microsoft.com/office/drawing/2014/main" id="{F029019B-C9C9-23F6-3E5E-56BEF29F0476}"/>
              </a:ext>
            </a:extLst>
          </p:cNvPr>
          <p:cNvSpPr/>
          <p:nvPr/>
        </p:nvSpPr>
        <p:spPr>
          <a:xfrm>
            <a:off x="11963400" y="1487836"/>
            <a:ext cx="1044302" cy="1064864"/>
          </a:xfrm>
          <a:custGeom>
            <a:avLst/>
            <a:gdLst/>
            <a:ahLst/>
            <a:cxnLst/>
            <a:rect l="l" t="t" r="r" b="b"/>
            <a:pathLst>
              <a:path w="664830" h="664830">
                <a:moveTo>
                  <a:pt x="0" y="0"/>
                </a:moveTo>
                <a:lnTo>
                  <a:pt x="664830" y="0"/>
                </a:lnTo>
                <a:lnTo>
                  <a:pt x="664830" y="664830"/>
                </a:lnTo>
                <a:lnTo>
                  <a:pt x="0" y="6648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4" name="Freeform 3">
            <a:extLst>
              <a:ext uri="{FF2B5EF4-FFF2-40B4-BE49-F238E27FC236}">
                <a16:creationId xmlns:a16="http://schemas.microsoft.com/office/drawing/2014/main" id="{69C2E530-2ADA-8FE6-2BCB-BB935394EDE8}"/>
              </a:ext>
            </a:extLst>
          </p:cNvPr>
          <p:cNvSpPr/>
          <p:nvPr/>
        </p:nvSpPr>
        <p:spPr>
          <a:xfrm>
            <a:off x="1066800" y="-17716500"/>
            <a:ext cx="7207677" cy="8229600"/>
          </a:xfrm>
          <a:custGeom>
            <a:avLst/>
            <a:gdLst/>
            <a:ahLst/>
            <a:cxnLst/>
            <a:rect l="l" t="t" r="r" b="b"/>
            <a:pathLst>
              <a:path w="1898318" h="2167467">
                <a:moveTo>
                  <a:pt x="45113" y="0"/>
                </a:moveTo>
                <a:lnTo>
                  <a:pt x="1853205" y="0"/>
                </a:lnTo>
                <a:cubicBezTo>
                  <a:pt x="1878120" y="0"/>
                  <a:pt x="1898318" y="20198"/>
                  <a:pt x="1898318" y="45113"/>
                </a:cubicBezTo>
                <a:lnTo>
                  <a:pt x="1898318" y="2122354"/>
                </a:lnTo>
                <a:cubicBezTo>
                  <a:pt x="1898318" y="2134318"/>
                  <a:pt x="1893565" y="2145793"/>
                  <a:pt x="1885105" y="2154253"/>
                </a:cubicBezTo>
                <a:cubicBezTo>
                  <a:pt x="1876645" y="2162714"/>
                  <a:pt x="1865170" y="2167467"/>
                  <a:pt x="1853205" y="2167467"/>
                </a:cubicBezTo>
                <a:lnTo>
                  <a:pt x="45113" y="2167467"/>
                </a:lnTo>
                <a:cubicBezTo>
                  <a:pt x="33148" y="2167467"/>
                  <a:pt x="21674" y="2162714"/>
                  <a:pt x="13213" y="2154253"/>
                </a:cubicBezTo>
                <a:cubicBezTo>
                  <a:pt x="4753" y="2145793"/>
                  <a:pt x="0" y="2134318"/>
                  <a:pt x="0" y="2122354"/>
                </a:cubicBezTo>
                <a:lnTo>
                  <a:pt x="0" y="45113"/>
                </a:lnTo>
                <a:cubicBezTo>
                  <a:pt x="0" y="20198"/>
                  <a:pt x="20198" y="0"/>
                  <a:pt x="4511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0"/>
                  <a:lumMod val="92000"/>
                  <a:lumOff val="8000"/>
                </a:schemeClr>
              </a:gs>
              <a:gs pos="48000">
                <a:schemeClr val="accent1">
                  <a:lumMod val="97000"/>
                  <a:lumOff val="3000"/>
                  <a:alpha val="69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900000" scaled="1"/>
          </a:gradFill>
        </p:spPr>
        <p:txBody>
          <a:bodyPr/>
          <a:lstStyle/>
          <a:p>
            <a:endParaRPr lang="en-IN"/>
          </a:p>
        </p:txBody>
      </p:sp>
      <p:graphicFrame>
        <p:nvGraphicFramePr>
          <p:cNvPr id="25" name="Table 5">
            <a:extLst>
              <a:ext uri="{FF2B5EF4-FFF2-40B4-BE49-F238E27FC236}">
                <a16:creationId xmlns:a16="http://schemas.microsoft.com/office/drawing/2014/main" id="{001B56BB-80A8-8964-83B8-68BD063C3A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377102"/>
              </p:ext>
            </p:extLst>
          </p:nvPr>
        </p:nvGraphicFramePr>
        <p:xfrm>
          <a:off x="33680400" y="2095500"/>
          <a:ext cx="6008914" cy="5672836"/>
        </p:xfrm>
        <a:graphic>
          <a:graphicData uri="http://schemas.openxmlformats.org/drawingml/2006/table">
            <a:tbl>
              <a:tblPr/>
              <a:tblGrid>
                <a:gridCol w="60089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9778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1.	Introduction.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2.	Problem statement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3.	Objectives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4.	Methodology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5.	Results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6.	Conclusion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7.	References   </a:t>
                      </a:r>
                      <a:endParaRPr lang="en-US" sz="1800" b="1" dirty="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3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3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3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6" name="Freeform 6">
            <a:extLst>
              <a:ext uri="{FF2B5EF4-FFF2-40B4-BE49-F238E27FC236}">
                <a16:creationId xmlns:a16="http://schemas.microsoft.com/office/drawing/2014/main" id="{5A8E8005-0CA7-37EC-F2F3-59930391DECF}"/>
              </a:ext>
            </a:extLst>
          </p:cNvPr>
          <p:cNvSpPr/>
          <p:nvPr/>
        </p:nvSpPr>
        <p:spPr>
          <a:xfrm rot="20074407">
            <a:off x="882641" y="21381015"/>
            <a:ext cx="6247063" cy="5520842"/>
          </a:xfrm>
          <a:custGeom>
            <a:avLst/>
            <a:gdLst/>
            <a:ahLst/>
            <a:cxnLst/>
            <a:rect l="l" t="t" r="r" b="b"/>
            <a:pathLst>
              <a:path w="6247063" h="5520842">
                <a:moveTo>
                  <a:pt x="0" y="0"/>
                </a:moveTo>
                <a:lnTo>
                  <a:pt x="6247063" y="0"/>
                </a:lnTo>
                <a:lnTo>
                  <a:pt x="6247063" y="5520842"/>
                </a:lnTo>
                <a:lnTo>
                  <a:pt x="0" y="55208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7" name="Freeform 10">
            <a:extLst>
              <a:ext uri="{FF2B5EF4-FFF2-40B4-BE49-F238E27FC236}">
                <a16:creationId xmlns:a16="http://schemas.microsoft.com/office/drawing/2014/main" id="{D4072085-32A2-7B4D-A364-77093ACA2805}"/>
              </a:ext>
            </a:extLst>
          </p:cNvPr>
          <p:cNvSpPr/>
          <p:nvPr/>
        </p:nvSpPr>
        <p:spPr>
          <a:xfrm>
            <a:off x="-20878800" y="5448300"/>
            <a:ext cx="1753031" cy="1869899"/>
          </a:xfrm>
          <a:custGeom>
            <a:avLst/>
            <a:gdLst/>
            <a:ahLst/>
            <a:cxnLst/>
            <a:rect l="l" t="t" r="r" b="b"/>
            <a:pathLst>
              <a:path w="1753031" h="1869899">
                <a:moveTo>
                  <a:pt x="0" y="0"/>
                </a:moveTo>
                <a:lnTo>
                  <a:pt x="1753030" y="0"/>
                </a:lnTo>
                <a:lnTo>
                  <a:pt x="1753030" y="1869900"/>
                </a:lnTo>
                <a:lnTo>
                  <a:pt x="0" y="18699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8" name="TextBox 11">
            <a:extLst>
              <a:ext uri="{FF2B5EF4-FFF2-40B4-BE49-F238E27FC236}">
                <a16:creationId xmlns:a16="http://schemas.microsoft.com/office/drawing/2014/main" id="{4FF8AB71-3A6E-7107-D99E-1E4F2F79B93B}"/>
              </a:ext>
            </a:extLst>
          </p:cNvPr>
          <p:cNvSpPr txBox="1"/>
          <p:nvPr/>
        </p:nvSpPr>
        <p:spPr>
          <a:xfrm>
            <a:off x="1478772" y="-21907500"/>
            <a:ext cx="6109905" cy="1181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99"/>
              </a:lnSpc>
            </a:pPr>
            <a:r>
              <a:rPr lang="en-US" sz="8999" spc="-269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Contents</a:t>
            </a:r>
          </a:p>
        </p:txBody>
      </p:sp>
      <p:sp>
        <p:nvSpPr>
          <p:cNvPr id="29" name="Freeform 12">
            <a:extLst>
              <a:ext uri="{FF2B5EF4-FFF2-40B4-BE49-F238E27FC236}">
                <a16:creationId xmlns:a16="http://schemas.microsoft.com/office/drawing/2014/main" id="{6B3C1E58-1FDB-0C1E-00F7-E04D37ABA8F6}"/>
              </a:ext>
            </a:extLst>
          </p:cNvPr>
          <p:cNvSpPr/>
          <p:nvPr/>
        </p:nvSpPr>
        <p:spPr>
          <a:xfrm>
            <a:off x="-22402800" y="3009900"/>
            <a:ext cx="1263658" cy="1186259"/>
          </a:xfrm>
          <a:custGeom>
            <a:avLst/>
            <a:gdLst/>
            <a:ahLst/>
            <a:cxnLst/>
            <a:rect l="l" t="t" r="r" b="b"/>
            <a:pathLst>
              <a:path w="1263658" h="1186259">
                <a:moveTo>
                  <a:pt x="0" y="0"/>
                </a:moveTo>
                <a:lnTo>
                  <a:pt x="1263658" y="0"/>
                </a:lnTo>
                <a:lnTo>
                  <a:pt x="1263658" y="1186259"/>
                </a:lnTo>
                <a:lnTo>
                  <a:pt x="0" y="118625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0" name="Freeform 13">
            <a:extLst>
              <a:ext uri="{FF2B5EF4-FFF2-40B4-BE49-F238E27FC236}">
                <a16:creationId xmlns:a16="http://schemas.microsoft.com/office/drawing/2014/main" id="{5823799D-B506-08F7-BB11-9F48FF6D91A4}"/>
              </a:ext>
            </a:extLst>
          </p:cNvPr>
          <p:cNvSpPr/>
          <p:nvPr/>
        </p:nvSpPr>
        <p:spPr>
          <a:xfrm rot="20813815">
            <a:off x="-20082461" y="2576029"/>
            <a:ext cx="1684518" cy="1168634"/>
          </a:xfrm>
          <a:custGeom>
            <a:avLst/>
            <a:gdLst/>
            <a:ahLst/>
            <a:cxnLst/>
            <a:rect l="l" t="t" r="r" b="b"/>
            <a:pathLst>
              <a:path w="1684518" h="1168634">
                <a:moveTo>
                  <a:pt x="0" y="0"/>
                </a:moveTo>
                <a:lnTo>
                  <a:pt x="1684518" y="0"/>
                </a:lnTo>
                <a:lnTo>
                  <a:pt x="1684518" y="1168635"/>
                </a:lnTo>
                <a:lnTo>
                  <a:pt x="0" y="116863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DF5F52FA-3D01-A6EE-B07D-7931F3004CD2}"/>
              </a:ext>
            </a:extLst>
          </p:cNvPr>
          <p:cNvSpPr/>
          <p:nvPr/>
        </p:nvSpPr>
        <p:spPr>
          <a:xfrm flipH="1" flipV="1">
            <a:off x="-228600" y="0"/>
            <a:ext cx="18288000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/>
          </a:p>
        </p:txBody>
      </p:sp>
      <p:sp>
        <p:nvSpPr>
          <p:cNvPr id="17" name="TextBox 17"/>
          <p:cNvSpPr txBox="1"/>
          <p:nvPr/>
        </p:nvSpPr>
        <p:spPr>
          <a:xfrm>
            <a:off x="-2438400" y="790426"/>
            <a:ext cx="10779447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7800" u="sng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Results:</a:t>
            </a:r>
          </a:p>
        </p:txBody>
      </p:sp>
      <p:sp>
        <p:nvSpPr>
          <p:cNvPr id="4" name="Freeform 18">
            <a:extLst>
              <a:ext uri="{FF2B5EF4-FFF2-40B4-BE49-F238E27FC236}">
                <a16:creationId xmlns:a16="http://schemas.microsoft.com/office/drawing/2014/main" id="{16C24216-BA03-CFF9-4234-17CC2EE5E1A6}"/>
              </a:ext>
            </a:extLst>
          </p:cNvPr>
          <p:cNvSpPr/>
          <p:nvPr/>
        </p:nvSpPr>
        <p:spPr>
          <a:xfrm>
            <a:off x="16687800" y="7886700"/>
            <a:ext cx="3200400" cy="3124200"/>
          </a:xfrm>
          <a:custGeom>
            <a:avLst/>
            <a:gdLst/>
            <a:ahLst/>
            <a:cxnLst/>
            <a:rect l="l" t="t" r="r" b="b"/>
            <a:pathLst>
              <a:path w="625949" h="625166">
                <a:moveTo>
                  <a:pt x="0" y="0"/>
                </a:moveTo>
                <a:lnTo>
                  <a:pt x="625948" y="0"/>
                </a:lnTo>
                <a:lnTo>
                  <a:pt x="625948" y="625167"/>
                </a:lnTo>
                <a:lnTo>
                  <a:pt x="0" y="6251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59E88-D7CB-1917-0A24-04B549CA0983}"/>
              </a:ext>
            </a:extLst>
          </p:cNvPr>
          <p:cNvSpPr txBox="1"/>
          <p:nvPr/>
        </p:nvSpPr>
        <p:spPr>
          <a:xfrm>
            <a:off x="8600302" y="4176584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927332-1441-3050-5CB4-2B1CC4306865}"/>
              </a:ext>
            </a:extLst>
          </p:cNvPr>
          <p:cNvSpPr txBox="1"/>
          <p:nvPr/>
        </p:nvSpPr>
        <p:spPr>
          <a:xfrm>
            <a:off x="16840200" y="7050137"/>
            <a:ext cx="175399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3900" dirty="0">
                <a:solidFill>
                  <a:schemeClr val="accent6">
                    <a:lumMod val="60000"/>
                    <a:lumOff val="40000"/>
                  </a:schemeClr>
                </a:solidFill>
                <a:latin typeface="Alpha Beta - Demo" pitchFamily="2" charset="0"/>
              </a:rPr>
              <a:t>c</a:t>
            </a: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id="{E8FE2E2D-B0B5-23EB-BA5C-E2D6AA33F300}"/>
              </a:ext>
            </a:extLst>
          </p:cNvPr>
          <p:cNvSpPr txBox="1"/>
          <p:nvPr/>
        </p:nvSpPr>
        <p:spPr>
          <a:xfrm>
            <a:off x="-6371605" y="800100"/>
            <a:ext cx="7416634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7800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Conclusion</a:t>
            </a:r>
          </a:p>
        </p:txBody>
      </p:sp>
      <p:sp>
        <p:nvSpPr>
          <p:cNvPr id="18" name="Freeform 13">
            <a:extLst>
              <a:ext uri="{FF2B5EF4-FFF2-40B4-BE49-F238E27FC236}">
                <a16:creationId xmlns:a16="http://schemas.microsoft.com/office/drawing/2014/main" id="{AC9903B6-A4BC-4BDC-4858-61C77A8D3359}"/>
              </a:ext>
            </a:extLst>
          </p:cNvPr>
          <p:cNvSpPr/>
          <p:nvPr/>
        </p:nvSpPr>
        <p:spPr>
          <a:xfrm rot="9318176">
            <a:off x="17058355" y="-853066"/>
            <a:ext cx="2459290" cy="1706132"/>
          </a:xfrm>
          <a:custGeom>
            <a:avLst/>
            <a:gdLst/>
            <a:ahLst/>
            <a:cxnLst/>
            <a:rect l="l" t="t" r="r" b="b"/>
            <a:pathLst>
              <a:path w="1684518" h="1168634">
                <a:moveTo>
                  <a:pt x="0" y="0"/>
                </a:moveTo>
                <a:lnTo>
                  <a:pt x="1684518" y="0"/>
                </a:lnTo>
                <a:lnTo>
                  <a:pt x="1684518" y="1168635"/>
                </a:lnTo>
                <a:lnTo>
                  <a:pt x="0" y="11686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9" name="Freeform 12">
            <a:extLst>
              <a:ext uri="{FF2B5EF4-FFF2-40B4-BE49-F238E27FC236}">
                <a16:creationId xmlns:a16="http://schemas.microsoft.com/office/drawing/2014/main" id="{AE9FED51-B969-7F55-CE17-D53B58C9C4F9}"/>
              </a:ext>
            </a:extLst>
          </p:cNvPr>
          <p:cNvSpPr/>
          <p:nvPr/>
        </p:nvSpPr>
        <p:spPr>
          <a:xfrm rot="20937271">
            <a:off x="-946308" y="8251483"/>
            <a:ext cx="2438400" cy="2289047"/>
          </a:xfrm>
          <a:custGeom>
            <a:avLst/>
            <a:gdLst/>
            <a:ahLst/>
            <a:cxnLst/>
            <a:rect l="l" t="t" r="r" b="b"/>
            <a:pathLst>
              <a:path w="1263658" h="1186259">
                <a:moveTo>
                  <a:pt x="0" y="0"/>
                </a:moveTo>
                <a:lnTo>
                  <a:pt x="1263658" y="0"/>
                </a:lnTo>
                <a:lnTo>
                  <a:pt x="1263658" y="1186259"/>
                </a:lnTo>
                <a:lnTo>
                  <a:pt x="0" y="11862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C79CD4-8347-2E1D-2401-BC97E0058D37}"/>
              </a:ext>
            </a:extLst>
          </p:cNvPr>
          <p:cNvSpPr txBox="1"/>
          <p:nvPr/>
        </p:nvSpPr>
        <p:spPr>
          <a:xfrm>
            <a:off x="-6934200" y="2095500"/>
            <a:ext cx="603068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BNMIT College Chat Bot successfully addresses the challenge of providing comprehensive information to prospective students.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The project's user-friendly interface makes it accessible to a wide range of users, including those with limited technical expertise.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Through structured methodologies and data storage techniques, the chat bot efficiently manages user inquiries and admission details.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The chat bot's ability to provide real-time information contributes to a smoother admission process for both students and administrators.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The project showcases the practical application of programming and data structures in solving real-world problems.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BNMIT College Chat Bot aligns with the institution's commitment to leveraging technology for enhanced educational experiences.</a:t>
            </a:r>
            <a:endParaRPr lang="en-IN" sz="16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B28DA7-4146-EC32-CEF8-A543FBB0B818}"/>
              </a:ext>
            </a:extLst>
          </p:cNvPr>
          <p:cNvSpPr txBox="1"/>
          <p:nvPr/>
        </p:nvSpPr>
        <p:spPr>
          <a:xfrm>
            <a:off x="1219200" y="2095500"/>
            <a:ext cx="1143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  <a:hlinkClick r:id="rId7"/>
              </a:rPr>
              <a:t>https://rahulbomnalli7.github.io/bnmit/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     //Demo College Website using HTML and CSS Languages</a:t>
            </a:r>
            <a:endParaRPr lang="en-IN" sz="16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pic>
        <p:nvPicPr>
          <p:cNvPr id="6" name="2023-08-23 01-17-22">
            <a:hlinkClick r:id="" action="ppaction://media"/>
            <a:extLst>
              <a:ext uri="{FF2B5EF4-FFF2-40B4-BE49-F238E27FC236}">
                <a16:creationId xmlns:a16="http://schemas.microsoft.com/office/drawing/2014/main" id="{F73C6742-C8C2-CE35-7307-030C5AE9A94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463" end="7311"/>
                </p14:media>
              </p:ext>
            </p:extLst>
          </p:nvPr>
        </p:nvPicPr>
        <p:blipFill rotWithShape="1">
          <a:blip r:embed="rId8"/>
          <a:srcRect t="7797" b="5777"/>
          <a:stretch/>
        </p:blipFill>
        <p:spPr>
          <a:xfrm>
            <a:off x="2286000" y="2781300"/>
            <a:ext cx="13335000" cy="64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75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">
            <a:extLst>
              <a:ext uri="{FF2B5EF4-FFF2-40B4-BE49-F238E27FC236}">
                <a16:creationId xmlns:a16="http://schemas.microsoft.com/office/drawing/2014/main" id="{86B19E7E-4FDF-F231-9E6D-0A145AD07E0C}"/>
              </a:ext>
            </a:extLst>
          </p:cNvPr>
          <p:cNvSpPr/>
          <p:nvPr/>
        </p:nvSpPr>
        <p:spPr>
          <a:xfrm flipH="1" flipV="1">
            <a:off x="-28074" y="-1"/>
            <a:ext cx="18544674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/>
          </a:p>
        </p:txBody>
      </p:sp>
      <p:sp>
        <p:nvSpPr>
          <p:cNvPr id="13" name="TextBox 13"/>
          <p:cNvSpPr txBox="1"/>
          <p:nvPr/>
        </p:nvSpPr>
        <p:spPr>
          <a:xfrm>
            <a:off x="1295400" y="942826"/>
            <a:ext cx="7416634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7800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Conclusion</a:t>
            </a:r>
          </a:p>
        </p:txBody>
      </p:sp>
      <p:sp>
        <p:nvSpPr>
          <p:cNvPr id="30" name="Freeform 13">
            <a:extLst>
              <a:ext uri="{FF2B5EF4-FFF2-40B4-BE49-F238E27FC236}">
                <a16:creationId xmlns:a16="http://schemas.microsoft.com/office/drawing/2014/main" id="{5C2BA23B-355F-BE68-4D24-87E189753D67}"/>
              </a:ext>
            </a:extLst>
          </p:cNvPr>
          <p:cNvSpPr/>
          <p:nvPr/>
        </p:nvSpPr>
        <p:spPr>
          <a:xfrm rot="2566179">
            <a:off x="15416102" y="417655"/>
            <a:ext cx="2459290" cy="1706132"/>
          </a:xfrm>
          <a:custGeom>
            <a:avLst/>
            <a:gdLst/>
            <a:ahLst/>
            <a:cxnLst/>
            <a:rect l="l" t="t" r="r" b="b"/>
            <a:pathLst>
              <a:path w="1684518" h="1168634">
                <a:moveTo>
                  <a:pt x="0" y="0"/>
                </a:moveTo>
                <a:lnTo>
                  <a:pt x="1684518" y="0"/>
                </a:lnTo>
                <a:lnTo>
                  <a:pt x="1684518" y="1168635"/>
                </a:lnTo>
                <a:lnTo>
                  <a:pt x="0" y="11686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1" name="Freeform 12">
            <a:extLst>
              <a:ext uri="{FF2B5EF4-FFF2-40B4-BE49-F238E27FC236}">
                <a16:creationId xmlns:a16="http://schemas.microsoft.com/office/drawing/2014/main" id="{75464262-8404-1E2C-A784-60CAA3D86412}"/>
              </a:ext>
            </a:extLst>
          </p:cNvPr>
          <p:cNvSpPr/>
          <p:nvPr/>
        </p:nvSpPr>
        <p:spPr>
          <a:xfrm>
            <a:off x="0" y="7769479"/>
            <a:ext cx="2438400" cy="2289047"/>
          </a:xfrm>
          <a:custGeom>
            <a:avLst/>
            <a:gdLst/>
            <a:ahLst/>
            <a:cxnLst/>
            <a:rect l="l" t="t" r="r" b="b"/>
            <a:pathLst>
              <a:path w="1263658" h="1186259">
                <a:moveTo>
                  <a:pt x="0" y="0"/>
                </a:moveTo>
                <a:lnTo>
                  <a:pt x="1263658" y="0"/>
                </a:lnTo>
                <a:lnTo>
                  <a:pt x="1263658" y="1186259"/>
                </a:lnTo>
                <a:lnTo>
                  <a:pt x="0" y="11862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321B9C1-0B20-3A28-2A67-E9B43AEAF629}"/>
              </a:ext>
            </a:extLst>
          </p:cNvPr>
          <p:cNvSpPr txBox="1"/>
          <p:nvPr/>
        </p:nvSpPr>
        <p:spPr>
          <a:xfrm>
            <a:off x="1371600" y="2342257"/>
            <a:ext cx="150114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BNMIT College Chat Bot successfully addresses the challenge of providing comprehensive information to prospective students.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The project's user-friendly interface makes it accessible to a wide range of users, including those with limited technical expertise.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Through structured methodologies and data storage techniques, the chat bot efficiently manages user inquiries and admission details.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The chat bot's ability to provide real-time information contributes to a smoother admission process for both students and administrators.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The project showcases the practical application of programming and data structures in solving real-world problems.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BNMIT College Chat Bot aligns with the institution's commitment to leveraging technology for enhanced educational experiences.</a:t>
            </a:r>
            <a:endParaRPr lang="en-IN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2B36ED-9083-F5F3-B53C-1D064C6D9E3E}"/>
              </a:ext>
            </a:extLst>
          </p:cNvPr>
          <p:cNvSpPr txBox="1"/>
          <p:nvPr/>
        </p:nvSpPr>
        <p:spPr>
          <a:xfrm>
            <a:off x="-6338948" y="1866900"/>
            <a:ext cx="7416634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7800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References</a:t>
            </a:r>
          </a:p>
        </p:txBody>
      </p:sp>
      <p:sp>
        <p:nvSpPr>
          <p:cNvPr id="15" name="Freeform 15">
            <a:extLst>
              <a:ext uri="{FF2B5EF4-FFF2-40B4-BE49-F238E27FC236}">
                <a16:creationId xmlns:a16="http://schemas.microsoft.com/office/drawing/2014/main" id="{78BAF977-E4F2-3D50-1610-3392EFAD3900}"/>
              </a:ext>
            </a:extLst>
          </p:cNvPr>
          <p:cNvSpPr/>
          <p:nvPr/>
        </p:nvSpPr>
        <p:spPr>
          <a:xfrm>
            <a:off x="19507200" y="7709475"/>
            <a:ext cx="762000" cy="952500"/>
          </a:xfrm>
          <a:custGeom>
            <a:avLst/>
            <a:gdLst/>
            <a:ahLst/>
            <a:cxnLst/>
            <a:rect l="l" t="t" r="r" b="b"/>
            <a:pathLst>
              <a:path w="531864" h="664830">
                <a:moveTo>
                  <a:pt x="0" y="0"/>
                </a:moveTo>
                <a:lnTo>
                  <a:pt x="531864" y="0"/>
                </a:lnTo>
                <a:lnTo>
                  <a:pt x="531864" y="664831"/>
                </a:lnTo>
                <a:lnTo>
                  <a:pt x="0" y="6648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Freeform 26">
            <a:extLst>
              <a:ext uri="{FF2B5EF4-FFF2-40B4-BE49-F238E27FC236}">
                <a16:creationId xmlns:a16="http://schemas.microsoft.com/office/drawing/2014/main" id="{084B0234-FB18-AD8A-AE64-492237A8186E}"/>
              </a:ext>
            </a:extLst>
          </p:cNvPr>
          <p:cNvSpPr/>
          <p:nvPr/>
        </p:nvSpPr>
        <p:spPr>
          <a:xfrm>
            <a:off x="7391400" y="-2653725"/>
            <a:ext cx="762000" cy="952500"/>
          </a:xfrm>
          <a:custGeom>
            <a:avLst/>
            <a:gdLst/>
            <a:ahLst/>
            <a:cxnLst/>
            <a:rect l="l" t="t" r="r" b="b"/>
            <a:pathLst>
              <a:path w="531864" h="664830">
                <a:moveTo>
                  <a:pt x="0" y="0"/>
                </a:moveTo>
                <a:lnTo>
                  <a:pt x="531865" y="0"/>
                </a:lnTo>
                <a:lnTo>
                  <a:pt x="531865" y="664831"/>
                </a:lnTo>
                <a:lnTo>
                  <a:pt x="0" y="66483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Freeform 27">
            <a:extLst>
              <a:ext uri="{FF2B5EF4-FFF2-40B4-BE49-F238E27FC236}">
                <a16:creationId xmlns:a16="http://schemas.microsoft.com/office/drawing/2014/main" id="{57BED445-AF05-DC87-167A-EF9AD9BEF668}"/>
              </a:ext>
            </a:extLst>
          </p:cNvPr>
          <p:cNvSpPr/>
          <p:nvPr/>
        </p:nvSpPr>
        <p:spPr>
          <a:xfrm>
            <a:off x="12649200" y="-2319822"/>
            <a:ext cx="838200" cy="844340"/>
          </a:xfrm>
          <a:custGeom>
            <a:avLst/>
            <a:gdLst/>
            <a:ahLst/>
            <a:cxnLst/>
            <a:rect l="l" t="t" r="r" b="b"/>
            <a:pathLst>
              <a:path w="686809" h="691840">
                <a:moveTo>
                  <a:pt x="0" y="0"/>
                </a:moveTo>
                <a:lnTo>
                  <a:pt x="686809" y="0"/>
                </a:lnTo>
                <a:lnTo>
                  <a:pt x="686809" y="691841"/>
                </a:lnTo>
                <a:lnTo>
                  <a:pt x="0" y="69184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331959-7ECD-7BA0-7FD7-9DD528F74D51}"/>
              </a:ext>
            </a:extLst>
          </p:cNvPr>
          <p:cNvSpPr txBox="1"/>
          <p:nvPr/>
        </p:nvSpPr>
        <p:spPr>
          <a:xfrm>
            <a:off x="8610600" y="-2476500"/>
            <a:ext cx="373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C Documentation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DC1234-A859-B366-F87A-2F89C65BF6C5}"/>
              </a:ext>
            </a:extLst>
          </p:cNvPr>
          <p:cNvSpPr txBox="1"/>
          <p:nvPr/>
        </p:nvSpPr>
        <p:spPr>
          <a:xfrm>
            <a:off x="13944600" y="-2476500"/>
            <a:ext cx="3733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Website</a:t>
            </a:r>
            <a:r>
              <a:rPr lang="en-IN" sz="3200" dirty="0">
                <a:solidFill>
                  <a:srgbClr val="800080"/>
                </a:solidFill>
                <a:latin typeface="Inter" panose="020B0604020202020204" charset="0"/>
                <a:ea typeface="Inter" panose="020B060402020202020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</a:p>
          <a:p>
            <a:r>
              <a:rPr lang="en-IN" sz="3200" u="sng" dirty="0">
                <a:solidFill>
                  <a:schemeClr val="accent1">
                    <a:lumMod val="50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www.bnmit.org</a:t>
            </a:r>
          </a:p>
        </p:txBody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C711B8D9-6CA7-A2DF-A283-54D9FB2E303A}"/>
              </a:ext>
            </a:extLst>
          </p:cNvPr>
          <p:cNvSpPr/>
          <p:nvPr/>
        </p:nvSpPr>
        <p:spPr>
          <a:xfrm rot="20490139" flipH="1">
            <a:off x="19115142" y="9927123"/>
            <a:ext cx="2667001" cy="2286000"/>
          </a:xfrm>
          <a:custGeom>
            <a:avLst/>
            <a:gdLst/>
            <a:ahLst/>
            <a:cxnLst/>
            <a:rect l="l" t="t" r="r" b="b"/>
            <a:pathLst>
              <a:path w="1798363" h="1589303">
                <a:moveTo>
                  <a:pt x="0" y="0"/>
                </a:moveTo>
                <a:lnTo>
                  <a:pt x="1798362" y="0"/>
                </a:lnTo>
                <a:lnTo>
                  <a:pt x="1798362" y="1589302"/>
                </a:lnTo>
                <a:lnTo>
                  <a:pt x="0" y="158930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1" name="Freeform 10">
            <a:extLst>
              <a:ext uri="{FF2B5EF4-FFF2-40B4-BE49-F238E27FC236}">
                <a16:creationId xmlns:a16="http://schemas.microsoft.com/office/drawing/2014/main" id="{63CF74AF-0B49-8324-1A24-FAADD714EA2E}"/>
              </a:ext>
            </a:extLst>
          </p:cNvPr>
          <p:cNvSpPr/>
          <p:nvPr/>
        </p:nvSpPr>
        <p:spPr>
          <a:xfrm>
            <a:off x="-6857999" y="9159689"/>
            <a:ext cx="990600" cy="1165411"/>
          </a:xfrm>
          <a:custGeom>
            <a:avLst/>
            <a:gdLst/>
            <a:ahLst/>
            <a:cxnLst/>
            <a:rect l="l" t="t" r="r" b="b"/>
            <a:pathLst>
              <a:path w="1546530" h="1819447">
                <a:moveTo>
                  <a:pt x="0" y="0"/>
                </a:moveTo>
                <a:lnTo>
                  <a:pt x="1546530" y="0"/>
                </a:lnTo>
                <a:lnTo>
                  <a:pt x="1546530" y="1819447"/>
                </a:lnTo>
                <a:lnTo>
                  <a:pt x="0" y="1819447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496ADDA-31CC-19F0-FFA6-C14EC906BF96}"/>
              </a:ext>
            </a:extLst>
          </p:cNvPr>
          <p:cNvSpPr txBox="1"/>
          <p:nvPr/>
        </p:nvSpPr>
        <p:spPr>
          <a:xfrm>
            <a:off x="-5486400" y="9451064"/>
            <a:ext cx="373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YouTube tutorials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BBD725-BDB8-3D11-51EF-AFD4C0987BD2}"/>
              </a:ext>
            </a:extLst>
          </p:cNvPr>
          <p:cNvSpPr txBox="1"/>
          <p:nvPr/>
        </p:nvSpPr>
        <p:spPr>
          <a:xfrm>
            <a:off x="20726400" y="7886700"/>
            <a:ext cx="373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Notes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A3040C-6A14-175D-2E9E-AE38CC7DBC81}"/>
              </a:ext>
            </a:extLst>
          </p:cNvPr>
          <p:cNvSpPr txBox="1"/>
          <p:nvPr/>
        </p:nvSpPr>
        <p:spPr>
          <a:xfrm>
            <a:off x="2895600" y="11696700"/>
            <a:ext cx="13563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Anirudh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Khanna;Mansee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Jain;Tanesh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Kumar;Deepa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Singh;Bishwajeet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Pandey;Vikas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Jha2015 International Conference on Computational Intelligence and Communication Networks (CICN) [1]</a:t>
            </a:r>
          </a:p>
          <a:p>
            <a:endParaRPr lang="en-IN" sz="28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C.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Kavitha;K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.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Pavun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Kavitha2023 Eighth International Conference on Science Technology Engineering and Mathematics (ICONSTEM) [2]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2">
            <a:extLst>
              <a:ext uri="{FF2B5EF4-FFF2-40B4-BE49-F238E27FC236}">
                <a16:creationId xmlns:a16="http://schemas.microsoft.com/office/drawing/2014/main" id="{86B19E7E-4FDF-F231-9E6D-0A145AD07E0C}"/>
              </a:ext>
            </a:extLst>
          </p:cNvPr>
          <p:cNvSpPr/>
          <p:nvPr/>
        </p:nvSpPr>
        <p:spPr>
          <a:xfrm flipH="1" flipV="1">
            <a:off x="0" y="0"/>
            <a:ext cx="18544674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/>
          </a:p>
        </p:txBody>
      </p:sp>
      <p:sp>
        <p:nvSpPr>
          <p:cNvPr id="13" name="TextBox 13"/>
          <p:cNvSpPr txBox="1"/>
          <p:nvPr/>
        </p:nvSpPr>
        <p:spPr>
          <a:xfrm>
            <a:off x="2590800" y="1104900"/>
            <a:ext cx="7416634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7800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References</a:t>
            </a:r>
          </a:p>
        </p:txBody>
      </p:sp>
      <p:sp>
        <p:nvSpPr>
          <p:cNvPr id="30" name="Freeform 13">
            <a:extLst>
              <a:ext uri="{FF2B5EF4-FFF2-40B4-BE49-F238E27FC236}">
                <a16:creationId xmlns:a16="http://schemas.microsoft.com/office/drawing/2014/main" id="{5C2BA23B-355F-BE68-4D24-87E189753D67}"/>
              </a:ext>
            </a:extLst>
          </p:cNvPr>
          <p:cNvSpPr/>
          <p:nvPr/>
        </p:nvSpPr>
        <p:spPr>
          <a:xfrm rot="10008325" flipH="1" flipV="1">
            <a:off x="280637" y="301623"/>
            <a:ext cx="1830906" cy="1335370"/>
          </a:xfrm>
          <a:custGeom>
            <a:avLst/>
            <a:gdLst/>
            <a:ahLst/>
            <a:cxnLst/>
            <a:rect l="l" t="t" r="r" b="b"/>
            <a:pathLst>
              <a:path w="1684518" h="1168634">
                <a:moveTo>
                  <a:pt x="0" y="0"/>
                </a:moveTo>
                <a:lnTo>
                  <a:pt x="1684518" y="0"/>
                </a:lnTo>
                <a:lnTo>
                  <a:pt x="1684518" y="1168635"/>
                </a:lnTo>
                <a:lnTo>
                  <a:pt x="0" y="11686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" name="Freeform 15">
            <a:extLst>
              <a:ext uri="{FF2B5EF4-FFF2-40B4-BE49-F238E27FC236}">
                <a16:creationId xmlns:a16="http://schemas.microsoft.com/office/drawing/2014/main" id="{549785CE-CE65-1AD8-B60D-4812080872F0}"/>
              </a:ext>
            </a:extLst>
          </p:cNvPr>
          <p:cNvSpPr/>
          <p:nvPr/>
        </p:nvSpPr>
        <p:spPr>
          <a:xfrm>
            <a:off x="9144000" y="4509075"/>
            <a:ext cx="762000" cy="952500"/>
          </a:xfrm>
          <a:custGeom>
            <a:avLst/>
            <a:gdLst/>
            <a:ahLst/>
            <a:cxnLst/>
            <a:rect l="l" t="t" r="r" b="b"/>
            <a:pathLst>
              <a:path w="531864" h="664830">
                <a:moveTo>
                  <a:pt x="0" y="0"/>
                </a:moveTo>
                <a:lnTo>
                  <a:pt x="531864" y="0"/>
                </a:lnTo>
                <a:lnTo>
                  <a:pt x="531864" y="664831"/>
                </a:lnTo>
                <a:lnTo>
                  <a:pt x="0" y="6648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26">
            <a:extLst>
              <a:ext uri="{FF2B5EF4-FFF2-40B4-BE49-F238E27FC236}">
                <a16:creationId xmlns:a16="http://schemas.microsoft.com/office/drawing/2014/main" id="{0E973E15-988B-50A7-3AA4-FF529EFAA623}"/>
              </a:ext>
            </a:extLst>
          </p:cNvPr>
          <p:cNvSpPr/>
          <p:nvPr/>
        </p:nvSpPr>
        <p:spPr>
          <a:xfrm>
            <a:off x="3124200" y="2644439"/>
            <a:ext cx="762000" cy="952500"/>
          </a:xfrm>
          <a:custGeom>
            <a:avLst/>
            <a:gdLst/>
            <a:ahLst/>
            <a:cxnLst/>
            <a:rect l="l" t="t" r="r" b="b"/>
            <a:pathLst>
              <a:path w="531864" h="664830">
                <a:moveTo>
                  <a:pt x="0" y="0"/>
                </a:moveTo>
                <a:lnTo>
                  <a:pt x="531865" y="0"/>
                </a:lnTo>
                <a:lnTo>
                  <a:pt x="531865" y="664831"/>
                </a:lnTo>
                <a:lnTo>
                  <a:pt x="0" y="6648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27">
            <a:extLst>
              <a:ext uri="{FF2B5EF4-FFF2-40B4-BE49-F238E27FC236}">
                <a16:creationId xmlns:a16="http://schemas.microsoft.com/office/drawing/2014/main" id="{CDB97227-AD8C-C65C-245C-2BE0CF31FB30}"/>
              </a:ext>
            </a:extLst>
          </p:cNvPr>
          <p:cNvSpPr/>
          <p:nvPr/>
        </p:nvSpPr>
        <p:spPr>
          <a:xfrm>
            <a:off x="8991600" y="2709378"/>
            <a:ext cx="838200" cy="844340"/>
          </a:xfrm>
          <a:custGeom>
            <a:avLst/>
            <a:gdLst/>
            <a:ahLst/>
            <a:cxnLst/>
            <a:rect l="l" t="t" r="r" b="b"/>
            <a:pathLst>
              <a:path w="686809" h="691840">
                <a:moveTo>
                  <a:pt x="0" y="0"/>
                </a:moveTo>
                <a:lnTo>
                  <a:pt x="686809" y="0"/>
                </a:lnTo>
                <a:lnTo>
                  <a:pt x="686809" y="691841"/>
                </a:lnTo>
                <a:lnTo>
                  <a:pt x="0" y="69184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98D13-CEBD-55A2-30D6-64851F77FACA}"/>
              </a:ext>
            </a:extLst>
          </p:cNvPr>
          <p:cNvSpPr txBox="1"/>
          <p:nvPr/>
        </p:nvSpPr>
        <p:spPr>
          <a:xfrm>
            <a:off x="4343400" y="2821664"/>
            <a:ext cx="373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C Documentation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063BAD-D60B-2CD7-C311-07E93CDCCB1E}"/>
              </a:ext>
            </a:extLst>
          </p:cNvPr>
          <p:cNvSpPr txBox="1"/>
          <p:nvPr/>
        </p:nvSpPr>
        <p:spPr>
          <a:xfrm>
            <a:off x="10287000" y="2552700"/>
            <a:ext cx="3733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Website</a:t>
            </a:r>
            <a:r>
              <a:rPr lang="en-IN" sz="3200" dirty="0">
                <a:solidFill>
                  <a:srgbClr val="800080"/>
                </a:solidFill>
                <a:latin typeface="Inter" panose="020B0604020202020204" charset="0"/>
                <a:ea typeface="Inter" panose="020B060402020202020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</a:p>
          <a:p>
            <a:r>
              <a:rPr lang="en-IN" sz="3200" u="sng" dirty="0">
                <a:solidFill>
                  <a:schemeClr val="accent1">
                    <a:lumMod val="50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www.bnmit.org</a:t>
            </a:r>
          </a:p>
        </p:txBody>
      </p:sp>
      <p:sp>
        <p:nvSpPr>
          <p:cNvPr id="8" name="Freeform 6">
            <a:extLst>
              <a:ext uri="{FF2B5EF4-FFF2-40B4-BE49-F238E27FC236}">
                <a16:creationId xmlns:a16="http://schemas.microsoft.com/office/drawing/2014/main" id="{A289405B-D77B-0B09-6AB0-B60C95376D7A}"/>
              </a:ext>
            </a:extLst>
          </p:cNvPr>
          <p:cNvSpPr/>
          <p:nvPr/>
        </p:nvSpPr>
        <p:spPr>
          <a:xfrm rot="20490139" flipH="1">
            <a:off x="15533743" y="7370276"/>
            <a:ext cx="2667001" cy="2286000"/>
          </a:xfrm>
          <a:custGeom>
            <a:avLst/>
            <a:gdLst/>
            <a:ahLst/>
            <a:cxnLst/>
            <a:rect l="l" t="t" r="r" b="b"/>
            <a:pathLst>
              <a:path w="1798363" h="1589303">
                <a:moveTo>
                  <a:pt x="0" y="0"/>
                </a:moveTo>
                <a:lnTo>
                  <a:pt x="1798362" y="0"/>
                </a:lnTo>
                <a:lnTo>
                  <a:pt x="1798362" y="1589302"/>
                </a:lnTo>
                <a:lnTo>
                  <a:pt x="0" y="158930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9E5620A3-24D9-D369-5961-8D110A788FC7}"/>
              </a:ext>
            </a:extLst>
          </p:cNvPr>
          <p:cNvSpPr/>
          <p:nvPr/>
        </p:nvSpPr>
        <p:spPr>
          <a:xfrm>
            <a:off x="3124200" y="4435289"/>
            <a:ext cx="990600" cy="1165411"/>
          </a:xfrm>
          <a:custGeom>
            <a:avLst/>
            <a:gdLst/>
            <a:ahLst/>
            <a:cxnLst/>
            <a:rect l="l" t="t" r="r" b="b"/>
            <a:pathLst>
              <a:path w="1546530" h="1819447">
                <a:moveTo>
                  <a:pt x="0" y="0"/>
                </a:moveTo>
                <a:lnTo>
                  <a:pt x="1546530" y="0"/>
                </a:lnTo>
                <a:lnTo>
                  <a:pt x="1546530" y="1819447"/>
                </a:lnTo>
                <a:lnTo>
                  <a:pt x="0" y="181944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9EB27C-8658-D2DF-0858-0FD812C2F661}"/>
              </a:ext>
            </a:extLst>
          </p:cNvPr>
          <p:cNvSpPr txBox="1"/>
          <p:nvPr/>
        </p:nvSpPr>
        <p:spPr>
          <a:xfrm>
            <a:off x="4495799" y="4726664"/>
            <a:ext cx="373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YouTube tutorials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560909-6AB6-6CAB-FFFE-FD96C49783C9}"/>
              </a:ext>
            </a:extLst>
          </p:cNvPr>
          <p:cNvSpPr txBox="1"/>
          <p:nvPr/>
        </p:nvSpPr>
        <p:spPr>
          <a:xfrm>
            <a:off x="10363200" y="4686300"/>
            <a:ext cx="373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Notes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03D13-4488-E001-8B09-EDD5609A8D59}"/>
              </a:ext>
            </a:extLst>
          </p:cNvPr>
          <p:cNvSpPr txBox="1"/>
          <p:nvPr/>
        </p:nvSpPr>
        <p:spPr>
          <a:xfrm>
            <a:off x="2438400" y="6438900"/>
            <a:ext cx="13563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Anirudh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Khanna;Mansee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Jain;Tanesh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Kumar;Deepa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Singh;Bishwajeet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Pandey;Vikas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Jha2015 International Conference on Computational Intelligence and Communication Networks (CICN) [1]</a:t>
            </a:r>
          </a:p>
          <a:p>
            <a:endParaRPr lang="en-IN" sz="28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C.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Kavitha;K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. </a:t>
            </a:r>
            <a:r>
              <a:rPr lang="en-IN" sz="28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Pavun</a:t>
            </a:r>
            <a:r>
              <a:rPr lang="en-IN" sz="28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Kavitha2023 Eighth International Conference on Science Technology Engineering and Mathematics (ICONSTEM) [2]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EED5D3-57CF-8041-103B-286932FCEED0}"/>
              </a:ext>
            </a:extLst>
          </p:cNvPr>
          <p:cNvSpPr txBox="1"/>
          <p:nvPr/>
        </p:nvSpPr>
        <p:spPr>
          <a:xfrm>
            <a:off x="-6248400" y="5448300"/>
            <a:ext cx="1036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accent1">
                    <a:lumMod val="50000"/>
                  </a:schemeClr>
                </a:solidFill>
                <a:latin typeface="K2D Bold" panose="020B0604020202020204" charset="-34"/>
                <a:cs typeface="K2D Bold" panose="020B0604020202020204" charset="-34"/>
              </a:rPr>
              <a:t>Thank You! </a:t>
            </a:r>
          </a:p>
        </p:txBody>
      </p:sp>
      <p:sp>
        <p:nvSpPr>
          <p:cNvPr id="14" name="Freeform 12">
            <a:extLst>
              <a:ext uri="{FF2B5EF4-FFF2-40B4-BE49-F238E27FC236}">
                <a16:creationId xmlns:a16="http://schemas.microsoft.com/office/drawing/2014/main" id="{47E1D95B-2001-357F-F030-EFE3150591BF}"/>
              </a:ext>
            </a:extLst>
          </p:cNvPr>
          <p:cNvSpPr/>
          <p:nvPr/>
        </p:nvSpPr>
        <p:spPr>
          <a:xfrm>
            <a:off x="-8819492" y="4019359"/>
            <a:ext cx="8819492" cy="6229541"/>
          </a:xfrm>
          <a:custGeom>
            <a:avLst/>
            <a:gdLst/>
            <a:ahLst/>
            <a:cxnLst/>
            <a:rect l="l" t="t" r="r" b="b"/>
            <a:pathLst>
              <a:path w="8819492" h="6229541">
                <a:moveTo>
                  <a:pt x="0" y="0"/>
                </a:moveTo>
                <a:lnTo>
                  <a:pt x="8819492" y="0"/>
                </a:lnTo>
                <a:lnTo>
                  <a:pt x="8819492" y="6229541"/>
                </a:lnTo>
                <a:lnTo>
                  <a:pt x="0" y="622954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b="-46331"/>
            </a:stretch>
          </a:blipFill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7436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">
            <a:extLst>
              <a:ext uri="{FF2B5EF4-FFF2-40B4-BE49-F238E27FC236}">
                <a16:creationId xmlns:a16="http://schemas.microsoft.com/office/drawing/2014/main" id="{9162C3AD-3B9E-DC4E-5731-63BABDF1092A}"/>
              </a:ext>
            </a:extLst>
          </p:cNvPr>
          <p:cNvSpPr/>
          <p:nvPr/>
        </p:nvSpPr>
        <p:spPr>
          <a:xfrm flipH="1" flipV="1">
            <a:off x="-12032" y="-54081"/>
            <a:ext cx="18288000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7AB21F-5AAA-CAEB-1ECD-C5A00DF811CA}"/>
              </a:ext>
            </a:extLst>
          </p:cNvPr>
          <p:cNvSpPr txBox="1"/>
          <p:nvPr/>
        </p:nvSpPr>
        <p:spPr>
          <a:xfrm>
            <a:off x="7162800" y="2857500"/>
            <a:ext cx="103632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3800" dirty="0">
                <a:solidFill>
                  <a:schemeClr val="accent1">
                    <a:lumMod val="50000"/>
                  </a:schemeClr>
                </a:solidFill>
                <a:latin typeface="K2D Bold" panose="020B0604020202020204" charset="-34"/>
                <a:cs typeface="K2D Bold" panose="020B0604020202020204" charset="-34"/>
              </a:rPr>
              <a:t>Thank You! </a:t>
            </a:r>
          </a:p>
        </p:txBody>
      </p:sp>
      <p:sp>
        <p:nvSpPr>
          <p:cNvPr id="12" name="Freeform 12"/>
          <p:cNvSpPr/>
          <p:nvPr/>
        </p:nvSpPr>
        <p:spPr>
          <a:xfrm>
            <a:off x="95908" y="4095559"/>
            <a:ext cx="8819492" cy="6229541"/>
          </a:xfrm>
          <a:custGeom>
            <a:avLst/>
            <a:gdLst/>
            <a:ahLst/>
            <a:cxnLst/>
            <a:rect l="l" t="t" r="r" b="b"/>
            <a:pathLst>
              <a:path w="8819492" h="6229541">
                <a:moveTo>
                  <a:pt x="0" y="0"/>
                </a:moveTo>
                <a:lnTo>
                  <a:pt x="8819492" y="0"/>
                </a:lnTo>
                <a:lnTo>
                  <a:pt x="8819492" y="6229541"/>
                </a:lnTo>
                <a:lnTo>
                  <a:pt x="0" y="6229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46331"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2">
            <a:extLst>
              <a:ext uri="{FF2B5EF4-FFF2-40B4-BE49-F238E27FC236}">
                <a16:creationId xmlns:a16="http://schemas.microsoft.com/office/drawing/2014/main" id="{7065CB95-9914-D882-68F1-4CF125EE1284}"/>
              </a:ext>
            </a:extLst>
          </p:cNvPr>
          <p:cNvSpPr/>
          <p:nvPr/>
        </p:nvSpPr>
        <p:spPr>
          <a:xfrm flipH="1" flipV="1">
            <a:off x="-2059" y="0"/>
            <a:ext cx="18288000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028700" y="1028700"/>
            <a:ext cx="7207677" cy="8229600"/>
          </a:xfrm>
          <a:custGeom>
            <a:avLst/>
            <a:gdLst/>
            <a:ahLst/>
            <a:cxnLst/>
            <a:rect l="l" t="t" r="r" b="b"/>
            <a:pathLst>
              <a:path w="1898318" h="2167467">
                <a:moveTo>
                  <a:pt x="45113" y="0"/>
                </a:moveTo>
                <a:lnTo>
                  <a:pt x="1853205" y="0"/>
                </a:lnTo>
                <a:cubicBezTo>
                  <a:pt x="1878120" y="0"/>
                  <a:pt x="1898318" y="20198"/>
                  <a:pt x="1898318" y="45113"/>
                </a:cubicBezTo>
                <a:lnTo>
                  <a:pt x="1898318" y="2122354"/>
                </a:lnTo>
                <a:cubicBezTo>
                  <a:pt x="1898318" y="2134318"/>
                  <a:pt x="1893565" y="2145793"/>
                  <a:pt x="1885105" y="2154253"/>
                </a:cubicBezTo>
                <a:cubicBezTo>
                  <a:pt x="1876645" y="2162714"/>
                  <a:pt x="1865170" y="2167467"/>
                  <a:pt x="1853205" y="2167467"/>
                </a:cubicBezTo>
                <a:lnTo>
                  <a:pt x="45113" y="2167467"/>
                </a:lnTo>
                <a:cubicBezTo>
                  <a:pt x="33148" y="2167467"/>
                  <a:pt x="21674" y="2162714"/>
                  <a:pt x="13213" y="2154253"/>
                </a:cubicBezTo>
                <a:cubicBezTo>
                  <a:pt x="4753" y="2145793"/>
                  <a:pt x="0" y="2134318"/>
                  <a:pt x="0" y="2122354"/>
                </a:cubicBezTo>
                <a:lnTo>
                  <a:pt x="0" y="45113"/>
                </a:lnTo>
                <a:cubicBezTo>
                  <a:pt x="0" y="20198"/>
                  <a:pt x="20198" y="0"/>
                  <a:pt x="4511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0"/>
                  <a:lumMod val="92000"/>
                  <a:lumOff val="8000"/>
                </a:schemeClr>
              </a:gs>
              <a:gs pos="48000">
                <a:schemeClr val="accent1">
                  <a:lumMod val="97000"/>
                  <a:lumOff val="3000"/>
                  <a:alpha val="69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8900000" scaled="1"/>
          </a:gradFill>
        </p:spPr>
        <p:txBody>
          <a:bodyPr/>
          <a:lstStyle/>
          <a:p>
            <a:endParaRPr lang="en-IN"/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2968983"/>
              </p:ext>
            </p:extLst>
          </p:nvPr>
        </p:nvGraphicFramePr>
        <p:xfrm>
          <a:off x="10058400" y="2137664"/>
          <a:ext cx="6008914" cy="5672836"/>
        </p:xfrm>
        <a:graphic>
          <a:graphicData uri="http://schemas.openxmlformats.org/drawingml/2006/table">
            <a:tbl>
              <a:tblPr/>
              <a:tblGrid>
                <a:gridCol w="60089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99778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1.	Introduction.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2.	Problem statement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3.	Objectives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4.	Methodology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5.	Results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6.	Conclusion</a:t>
                      </a:r>
                    </a:p>
                    <a:p>
                      <a:pPr algn="l">
                        <a:lnSpc>
                          <a:spcPct val="150000"/>
                        </a:lnSpc>
                        <a:defRPr/>
                      </a:pPr>
                      <a:r>
                        <a:rPr lang="en-US" sz="3600" b="1" dirty="0">
                          <a:solidFill>
                            <a:srgbClr val="191919"/>
                          </a:solidFill>
                          <a:latin typeface="Inter"/>
                        </a:rPr>
                        <a:t>7.	References   </a:t>
                      </a:r>
                      <a:endParaRPr lang="en-US" sz="1800" b="1" dirty="0"/>
                    </a:p>
                  </a:txBody>
                  <a:tcPr marL="0" marR="0" marT="0" marB="0" anchor="ctr">
                    <a:lnL w="0" cap="flat" cmpd="sng" algn="ctr">
                      <a:solidFill>
                        <a:srgbClr val="FFF3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3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3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6" name="Freeform 6"/>
          <p:cNvSpPr/>
          <p:nvPr/>
        </p:nvSpPr>
        <p:spPr>
          <a:xfrm rot="-1525593">
            <a:off x="1509007" y="6817505"/>
            <a:ext cx="6247063" cy="5520842"/>
          </a:xfrm>
          <a:custGeom>
            <a:avLst/>
            <a:gdLst/>
            <a:ahLst/>
            <a:cxnLst/>
            <a:rect l="l" t="t" r="r" b="b"/>
            <a:pathLst>
              <a:path w="6247063" h="5520842">
                <a:moveTo>
                  <a:pt x="0" y="0"/>
                </a:moveTo>
                <a:lnTo>
                  <a:pt x="6247063" y="0"/>
                </a:lnTo>
                <a:lnTo>
                  <a:pt x="6247063" y="5520842"/>
                </a:lnTo>
                <a:lnTo>
                  <a:pt x="0" y="5520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Freeform 10"/>
          <p:cNvSpPr/>
          <p:nvPr/>
        </p:nvSpPr>
        <p:spPr>
          <a:xfrm>
            <a:off x="2313258" y="4808839"/>
            <a:ext cx="1753031" cy="1869899"/>
          </a:xfrm>
          <a:custGeom>
            <a:avLst/>
            <a:gdLst/>
            <a:ahLst/>
            <a:cxnLst/>
            <a:rect l="l" t="t" r="r" b="b"/>
            <a:pathLst>
              <a:path w="1753031" h="1869899">
                <a:moveTo>
                  <a:pt x="0" y="0"/>
                </a:moveTo>
                <a:lnTo>
                  <a:pt x="1753030" y="0"/>
                </a:lnTo>
                <a:lnTo>
                  <a:pt x="1753030" y="1869900"/>
                </a:lnTo>
                <a:lnTo>
                  <a:pt x="0" y="18699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TextBox 11"/>
          <p:cNvSpPr txBox="1"/>
          <p:nvPr/>
        </p:nvSpPr>
        <p:spPr>
          <a:xfrm>
            <a:off x="1577586" y="1483632"/>
            <a:ext cx="6109905" cy="1181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99"/>
              </a:lnSpc>
            </a:pPr>
            <a:r>
              <a:rPr lang="en-US" sz="8999" spc="-269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Contents</a:t>
            </a:r>
          </a:p>
        </p:txBody>
      </p:sp>
      <p:sp>
        <p:nvSpPr>
          <p:cNvPr id="12" name="Freeform 12"/>
          <p:cNvSpPr/>
          <p:nvPr/>
        </p:nvSpPr>
        <p:spPr>
          <a:xfrm>
            <a:off x="4066288" y="3735834"/>
            <a:ext cx="1263658" cy="1186259"/>
          </a:xfrm>
          <a:custGeom>
            <a:avLst/>
            <a:gdLst/>
            <a:ahLst/>
            <a:cxnLst/>
            <a:rect l="l" t="t" r="r" b="b"/>
            <a:pathLst>
              <a:path w="1263658" h="1186259">
                <a:moveTo>
                  <a:pt x="0" y="0"/>
                </a:moveTo>
                <a:lnTo>
                  <a:pt x="1263658" y="0"/>
                </a:lnTo>
                <a:lnTo>
                  <a:pt x="1263658" y="1186259"/>
                </a:lnTo>
                <a:lnTo>
                  <a:pt x="0" y="11862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-786185">
            <a:off x="5263102" y="5040490"/>
            <a:ext cx="1684518" cy="1168634"/>
          </a:xfrm>
          <a:custGeom>
            <a:avLst/>
            <a:gdLst/>
            <a:ahLst/>
            <a:cxnLst/>
            <a:rect l="l" t="t" r="r" b="b"/>
            <a:pathLst>
              <a:path w="1684518" h="1168634">
                <a:moveTo>
                  <a:pt x="0" y="0"/>
                </a:moveTo>
                <a:lnTo>
                  <a:pt x="1684518" y="0"/>
                </a:lnTo>
                <a:lnTo>
                  <a:pt x="1684518" y="1168635"/>
                </a:lnTo>
                <a:lnTo>
                  <a:pt x="0" y="11686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3FE321F9-BAFE-0F83-917C-99CC2B41F297}"/>
              </a:ext>
            </a:extLst>
          </p:cNvPr>
          <p:cNvSpPr/>
          <p:nvPr/>
        </p:nvSpPr>
        <p:spPr>
          <a:xfrm>
            <a:off x="-6309125" y="-5829300"/>
            <a:ext cx="6281416" cy="4620212"/>
          </a:xfrm>
          <a:custGeom>
            <a:avLst/>
            <a:gdLst/>
            <a:ahLst/>
            <a:cxnLst/>
            <a:rect l="l" t="t" r="r" b="b"/>
            <a:pathLst>
              <a:path w="2623816" h="2105612">
                <a:moveTo>
                  <a:pt x="0" y="0"/>
                </a:moveTo>
                <a:lnTo>
                  <a:pt x="2623816" y="0"/>
                </a:lnTo>
                <a:lnTo>
                  <a:pt x="2623816" y="2105613"/>
                </a:lnTo>
                <a:lnTo>
                  <a:pt x="0" y="21056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89A295CC-4C50-B376-FB82-FC99D2C65590}"/>
              </a:ext>
            </a:extLst>
          </p:cNvPr>
          <p:cNvSpPr/>
          <p:nvPr/>
        </p:nvSpPr>
        <p:spPr>
          <a:xfrm>
            <a:off x="27898035" y="1221602"/>
            <a:ext cx="9287565" cy="7731898"/>
          </a:xfrm>
          <a:custGeom>
            <a:avLst/>
            <a:gdLst/>
            <a:ahLst/>
            <a:cxnLst/>
            <a:rect l="l" t="t" r="r" b="b"/>
            <a:pathLst>
              <a:path w="9287565" h="7731898">
                <a:moveTo>
                  <a:pt x="0" y="0"/>
                </a:moveTo>
                <a:lnTo>
                  <a:pt x="9287565" y="0"/>
                </a:lnTo>
                <a:lnTo>
                  <a:pt x="9287565" y="7731898"/>
                </a:lnTo>
                <a:lnTo>
                  <a:pt x="0" y="773189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713BE2-1186-B680-D549-6EB19BF525A9}"/>
              </a:ext>
            </a:extLst>
          </p:cNvPr>
          <p:cNvSpPr txBox="1"/>
          <p:nvPr/>
        </p:nvSpPr>
        <p:spPr>
          <a:xfrm>
            <a:off x="2438400" y="22059900"/>
            <a:ext cx="1013460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BNMIT College Chat Bot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project,that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aims to enhance communication and accessibility for everyone.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Our project involves the development of a chatbot, a conversational agent, tailored to assist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students,and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visitors in navigating through the information about college.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Through the BNMIT College Chat Bot, we aspire to provide a seamless and user-friendly interface for accessing information, addressing queries, and good engagement.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18" name="TextBox 20">
            <a:extLst>
              <a:ext uri="{FF2B5EF4-FFF2-40B4-BE49-F238E27FC236}">
                <a16:creationId xmlns:a16="http://schemas.microsoft.com/office/drawing/2014/main" id="{F73DC34F-6476-FEC2-3662-6B2C2C47112A}"/>
              </a:ext>
            </a:extLst>
          </p:cNvPr>
          <p:cNvSpPr txBox="1"/>
          <p:nvPr/>
        </p:nvSpPr>
        <p:spPr>
          <a:xfrm>
            <a:off x="-19126200" y="1409700"/>
            <a:ext cx="132588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b="1" spc="-40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BNMIT College Chat Bot:</a:t>
            </a:r>
          </a:p>
          <a:p>
            <a:r>
              <a:rPr lang="en-US" sz="6000" b="1" spc="-40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Enhancing Access and Engagement</a:t>
            </a:r>
          </a:p>
        </p:txBody>
      </p:sp>
      <p:sp>
        <p:nvSpPr>
          <p:cNvPr id="19" name="Freeform 21">
            <a:extLst>
              <a:ext uri="{FF2B5EF4-FFF2-40B4-BE49-F238E27FC236}">
                <a16:creationId xmlns:a16="http://schemas.microsoft.com/office/drawing/2014/main" id="{FB6DC517-A657-9738-6C78-E892C5ED735A}"/>
              </a:ext>
            </a:extLst>
          </p:cNvPr>
          <p:cNvSpPr/>
          <p:nvPr/>
        </p:nvSpPr>
        <p:spPr>
          <a:xfrm>
            <a:off x="14554200" y="-5372100"/>
            <a:ext cx="664830" cy="664830"/>
          </a:xfrm>
          <a:custGeom>
            <a:avLst/>
            <a:gdLst/>
            <a:ahLst/>
            <a:cxnLst/>
            <a:rect l="l" t="t" r="r" b="b"/>
            <a:pathLst>
              <a:path w="664830" h="664830">
                <a:moveTo>
                  <a:pt x="0" y="0"/>
                </a:moveTo>
                <a:lnTo>
                  <a:pt x="664830" y="0"/>
                </a:lnTo>
                <a:lnTo>
                  <a:pt x="664830" y="664830"/>
                </a:lnTo>
                <a:lnTo>
                  <a:pt x="0" y="66483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2">
            <a:extLst>
              <a:ext uri="{FF2B5EF4-FFF2-40B4-BE49-F238E27FC236}">
                <a16:creationId xmlns:a16="http://schemas.microsoft.com/office/drawing/2014/main" id="{0F56EA14-B6B6-0C96-1E22-B4D91C4A4808}"/>
              </a:ext>
            </a:extLst>
          </p:cNvPr>
          <p:cNvSpPr/>
          <p:nvPr/>
        </p:nvSpPr>
        <p:spPr>
          <a:xfrm flipH="1" flipV="1">
            <a:off x="0" y="0"/>
            <a:ext cx="18288000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 dirty="0"/>
          </a:p>
        </p:txBody>
      </p:sp>
      <p:sp>
        <p:nvSpPr>
          <p:cNvPr id="14" name="Freeform 14"/>
          <p:cNvSpPr/>
          <p:nvPr/>
        </p:nvSpPr>
        <p:spPr>
          <a:xfrm>
            <a:off x="-4038600" y="-1638300"/>
            <a:ext cx="6281416" cy="4620212"/>
          </a:xfrm>
          <a:custGeom>
            <a:avLst/>
            <a:gdLst/>
            <a:ahLst/>
            <a:cxnLst/>
            <a:rect l="l" t="t" r="r" b="b"/>
            <a:pathLst>
              <a:path w="2623816" h="2105612">
                <a:moveTo>
                  <a:pt x="0" y="0"/>
                </a:moveTo>
                <a:lnTo>
                  <a:pt x="2623816" y="0"/>
                </a:lnTo>
                <a:lnTo>
                  <a:pt x="2623816" y="2105613"/>
                </a:lnTo>
                <a:lnTo>
                  <a:pt x="0" y="21056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06DAA32B-0E62-598B-ECB5-93E8E76512B8}"/>
              </a:ext>
            </a:extLst>
          </p:cNvPr>
          <p:cNvSpPr/>
          <p:nvPr/>
        </p:nvSpPr>
        <p:spPr>
          <a:xfrm>
            <a:off x="12115800" y="1638300"/>
            <a:ext cx="9287565" cy="7731898"/>
          </a:xfrm>
          <a:custGeom>
            <a:avLst/>
            <a:gdLst/>
            <a:ahLst/>
            <a:cxnLst/>
            <a:rect l="l" t="t" r="r" b="b"/>
            <a:pathLst>
              <a:path w="9287565" h="7731898">
                <a:moveTo>
                  <a:pt x="0" y="0"/>
                </a:moveTo>
                <a:lnTo>
                  <a:pt x="9287565" y="0"/>
                </a:lnTo>
                <a:lnTo>
                  <a:pt x="9287565" y="7731898"/>
                </a:lnTo>
                <a:lnTo>
                  <a:pt x="0" y="77318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6C68EB3-FA57-DDCB-5DE0-D0A7F98160CA}"/>
              </a:ext>
            </a:extLst>
          </p:cNvPr>
          <p:cNvSpPr txBox="1"/>
          <p:nvPr/>
        </p:nvSpPr>
        <p:spPr>
          <a:xfrm>
            <a:off x="1752600" y="3695700"/>
            <a:ext cx="1013460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BNMIT College Chat Bot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project,that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aims to enhance communication and accessibility for everyone.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Our project involves the development of a chatbot, a conversational agent, tailored to assist </a:t>
            </a:r>
            <a:r>
              <a:rPr lang="en-US" sz="3200" dirty="0" err="1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students,and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visitors in navigating through the information about college.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Through the BNMIT College Chat Bot, we aspire to provide a seamless and user-friendly interface for accessing information, addressing queries, and good engagement.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35" name="TextBox 20">
            <a:extLst>
              <a:ext uri="{FF2B5EF4-FFF2-40B4-BE49-F238E27FC236}">
                <a16:creationId xmlns:a16="http://schemas.microsoft.com/office/drawing/2014/main" id="{0D24D69F-D119-0F23-1FA2-36B29FCC1F35}"/>
              </a:ext>
            </a:extLst>
          </p:cNvPr>
          <p:cNvSpPr txBox="1"/>
          <p:nvPr/>
        </p:nvSpPr>
        <p:spPr>
          <a:xfrm>
            <a:off x="1752600" y="1257300"/>
            <a:ext cx="132588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b="1" spc="-40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BNMIT College Chat Bot:</a:t>
            </a:r>
          </a:p>
          <a:p>
            <a:r>
              <a:rPr lang="en-US" sz="6000" b="1" spc="-40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Enhancing Access and Engagement</a:t>
            </a:r>
          </a:p>
        </p:txBody>
      </p:sp>
      <p:sp>
        <p:nvSpPr>
          <p:cNvPr id="37" name="Freeform 21">
            <a:extLst>
              <a:ext uri="{FF2B5EF4-FFF2-40B4-BE49-F238E27FC236}">
                <a16:creationId xmlns:a16="http://schemas.microsoft.com/office/drawing/2014/main" id="{4122B9F0-DDCA-39C6-15D8-F17674FE9236}"/>
              </a:ext>
            </a:extLst>
          </p:cNvPr>
          <p:cNvSpPr/>
          <p:nvPr/>
        </p:nvSpPr>
        <p:spPr>
          <a:xfrm>
            <a:off x="13487400" y="3488070"/>
            <a:ext cx="664830" cy="664830"/>
          </a:xfrm>
          <a:custGeom>
            <a:avLst/>
            <a:gdLst/>
            <a:ahLst/>
            <a:cxnLst/>
            <a:rect l="l" t="t" r="r" b="b"/>
            <a:pathLst>
              <a:path w="664830" h="664830">
                <a:moveTo>
                  <a:pt x="0" y="0"/>
                </a:moveTo>
                <a:lnTo>
                  <a:pt x="664830" y="0"/>
                </a:lnTo>
                <a:lnTo>
                  <a:pt x="664830" y="664830"/>
                </a:lnTo>
                <a:lnTo>
                  <a:pt x="0" y="6648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9" name="TextBox 9">
            <a:extLst>
              <a:ext uri="{FF2B5EF4-FFF2-40B4-BE49-F238E27FC236}">
                <a16:creationId xmlns:a16="http://schemas.microsoft.com/office/drawing/2014/main" id="{A4DD73D1-93D0-59FB-6416-62A5FB7C73D0}"/>
              </a:ext>
            </a:extLst>
          </p:cNvPr>
          <p:cNvSpPr txBox="1"/>
          <p:nvPr/>
        </p:nvSpPr>
        <p:spPr>
          <a:xfrm>
            <a:off x="-12500063" y="800100"/>
            <a:ext cx="12500063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99"/>
              </a:lnSpc>
            </a:pPr>
            <a:r>
              <a:rPr lang="en-US" sz="8999" spc="-269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Problem Statement</a:t>
            </a:r>
          </a:p>
        </p:txBody>
      </p:sp>
      <p:sp>
        <p:nvSpPr>
          <p:cNvPr id="40" name="Freeform 11">
            <a:extLst>
              <a:ext uri="{FF2B5EF4-FFF2-40B4-BE49-F238E27FC236}">
                <a16:creationId xmlns:a16="http://schemas.microsoft.com/office/drawing/2014/main" id="{D2ECB176-9A1D-C6CB-2FAA-771F9F21FE3D}"/>
              </a:ext>
            </a:extLst>
          </p:cNvPr>
          <p:cNvSpPr/>
          <p:nvPr/>
        </p:nvSpPr>
        <p:spPr>
          <a:xfrm>
            <a:off x="1219200" y="12001500"/>
            <a:ext cx="16784053" cy="7010400"/>
          </a:xfrm>
          <a:custGeom>
            <a:avLst/>
            <a:gdLst/>
            <a:ahLst/>
            <a:cxnLst/>
            <a:rect l="l" t="t" r="r" b="b"/>
            <a:pathLst>
              <a:path w="1140525" h="324993">
                <a:moveTo>
                  <a:pt x="75087" y="0"/>
                </a:moveTo>
                <a:lnTo>
                  <a:pt x="1065438" y="0"/>
                </a:lnTo>
                <a:cubicBezTo>
                  <a:pt x="1106908" y="0"/>
                  <a:pt x="1140525" y="33618"/>
                  <a:pt x="1140525" y="75087"/>
                </a:cubicBezTo>
                <a:lnTo>
                  <a:pt x="1140525" y="249906"/>
                </a:lnTo>
                <a:cubicBezTo>
                  <a:pt x="1140525" y="291375"/>
                  <a:pt x="1106908" y="324993"/>
                  <a:pt x="1065438" y="324993"/>
                </a:cubicBezTo>
                <a:lnTo>
                  <a:pt x="75087" y="324993"/>
                </a:lnTo>
                <a:cubicBezTo>
                  <a:pt x="33618" y="324993"/>
                  <a:pt x="0" y="291375"/>
                  <a:pt x="0" y="249906"/>
                </a:cubicBezTo>
                <a:lnTo>
                  <a:pt x="0" y="75087"/>
                </a:lnTo>
                <a:cubicBezTo>
                  <a:pt x="0" y="33618"/>
                  <a:pt x="33618" y="0"/>
                  <a:pt x="75087" y="0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  <a:alpha val="38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41" name="Freeform 21">
            <a:extLst>
              <a:ext uri="{FF2B5EF4-FFF2-40B4-BE49-F238E27FC236}">
                <a16:creationId xmlns:a16="http://schemas.microsoft.com/office/drawing/2014/main" id="{4BC2DB4C-EDA9-32E6-50ED-1D0438CC9898}"/>
              </a:ext>
            </a:extLst>
          </p:cNvPr>
          <p:cNvSpPr/>
          <p:nvPr/>
        </p:nvSpPr>
        <p:spPr>
          <a:xfrm rot="18083798">
            <a:off x="-534558" y="-7076978"/>
            <a:ext cx="3202718" cy="4234998"/>
          </a:xfrm>
          <a:custGeom>
            <a:avLst/>
            <a:gdLst/>
            <a:ahLst/>
            <a:cxnLst/>
            <a:rect l="l" t="t" r="r" b="b"/>
            <a:pathLst>
              <a:path w="780053" h="1031475">
                <a:moveTo>
                  <a:pt x="0" y="0"/>
                </a:moveTo>
                <a:lnTo>
                  <a:pt x="780053" y="0"/>
                </a:lnTo>
                <a:lnTo>
                  <a:pt x="780053" y="1031475"/>
                </a:lnTo>
                <a:lnTo>
                  <a:pt x="0" y="10314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effectLst>
            <a:outerShdw blurRad="419100" dir="8100000" sx="110000" sy="110000" algn="tr" rotWithShape="0">
              <a:srgbClr val="FFFF00">
                <a:alpha val="18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26EFE8-3F5B-5826-5E88-1167500C39B1}"/>
              </a:ext>
            </a:extLst>
          </p:cNvPr>
          <p:cNvSpPr txBox="1"/>
          <p:nvPr/>
        </p:nvSpPr>
        <p:spPr>
          <a:xfrm>
            <a:off x="-15925800" y="1943100"/>
            <a:ext cx="14097000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600" b="1" i="0" u="sng" dirty="0">
                <a:solidFill>
                  <a:schemeClr val="tx2">
                    <a:lumMod val="75000"/>
                  </a:schemeClr>
                </a:solidFill>
                <a:effectLst/>
                <a:latin typeface="K2D Bold" panose="020B0604020202020204" charset="-34"/>
                <a:cs typeface="K2D Bold" panose="020B0604020202020204" charset="-34"/>
              </a:rPr>
              <a:t>Addressing Communication Challenges with a Virtual Assistant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Inter" panose="020B0604020202020204" charset="0"/>
                <a:ea typeface="Inter" panose="020B0604020202020204" charset="0"/>
              </a:rPr>
              <a:t>In any educational institution, effective communication is key to providing Visitors, Students and Staff with timely information and support.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Inter" panose="020B0604020202020204" charset="0"/>
                <a:ea typeface="Inter" panose="020B0604020202020204" charset="0"/>
              </a:rPr>
              <a:t>However, traditional methods of communication, such as emails and notices, can often be overwhelming, easily missed, or not readily accessible when needed.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Inter" panose="020B0604020202020204" charset="0"/>
                <a:ea typeface="Inter" panose="020B0604020202020204" charset="0"/>
              </a:rPr>
              <a:t>Our project tackles this challenge by introducing a virtual assistant, or chat bot, specifically tailored for BNMIT College. The problem we're addressing is the need for a more interactive and efficient way to disseminate information, answer queries, and assist individuals across various aspects of college life.</a:t>
            </a:r>
          </a:p>
          <a:p>
            <a:endParaRPr lang="en-IN" sz="3600" u="sng" dirty="0">
              <a:solidFill>
                <a:schemeClr val="bg1"/>
              </a:solidFill>
              <a:latin typeface="K2D Bold" panose="020B0604020202020204" charset="-34"/>
              <a:cs typeface="K2D Bold" panose="020B0604020202020204" charset="-34"/>
            </a:endParaRPr>
          </a:p>
        </p:txBody>
      </p:sp>
      <p:sp>
        <p:nvSpPr>
          <p:cNvPr id="43" name="Freeform 13">
            <a:extLst>
              <a:ext uri="{FF2B5EF4-FFF2-40B4-BE49-F238E27FC236}">
                <a16:creationId xmlns:a16="http://schemas.microsoft.com/office/drawing/2014/main" id="{DC5A905D-3BAF-0B51-C3C0-38E2E8623324}"/>
              </a:ext>
            </a:extLst>
          </p:cNvPr>
          <p:cNvSpPr/>
          <p:nvPr/>
        </p:nvSpPr>
        <p:spPr>
          <a:xfrm rot="16584063">
            <a:off x="-6279974" y="12217074"/>
            <a:ext cx="3482875" cy="3300024"/>
          </a:xfrm>
          <a:custGeom>
            <a:avLst/>
            <a:gdLst/>
            <a:ahLst/>
            <a:cxnLst/>
            <a:rect l="l" t="t" r="r" b="b"/>
            <a:pathLst>
              <a:path w="3482875" h="3300024">
                <a:moveTo>
                  <a:pt x="0" y="0"/>
                </a:moveTo>
                <a:lnTo>
                  <a:pt x="3482875" y="0"/>
                </a:lnTo>
                <a:lnTo>
                  <a:pt x="3482875" y="3300024"/>
                </a:lnTo>
                <a:lnTo>
                  <a:pt x="0" y="330002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">
            <a:extLst>
              <a:ext uri="{FF2B5EF4-FFF2-40B4-BE49-F238E27FC236}">
                <a16:creationId xmlns:a16="http://schemas.microsoft.com/office/drawing/2014/main" id="{3E04684B-76B8-6E4E-67A6-B42E170AEC11}"/>
              </a:ext>
            </a:extLst>
          </p:cNvPr>
          <p:cNvSpPr/>
          <p:nvPr/>
        </p:nvSpPr>
        <p:spPr>
          <a:xfrm flipH="1" flipV="1">
            <a:off x="-2059" y="0"/>
            <a:ext cx="18288000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1676400" y="941346"/>
            <a:ext cx="12500063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99"/>
              </a:lnSpc>
            </a:pPr>
            <a:r>
              <a:rPr lang="en-US" sz="8999" spc="-269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Problem Statement</a:t>
            </a:r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C3B7E48F-B0B2-FE4F-5637-FBE75492809E}"/>
              </a:ext>
            </a:extLst>
          </p:cNvPr>
          <p:cNvSpPr/>
          <p:nvPr/>
        </p:nvSpPr>
        <p:spPr>
          <a:xfrm>
            <a:off x="741947" y="2391906"/>
            <a:ext cx="16784053" cy="7010400"/>
          </a:xfrm>
          <a:custGeom>
            <a:avLst/>
            <a:gdLst/>
            <a:ahLst/>
            <a:cxnLst/>
            <a:rect l="l" t="t" r="r" b="b"/>
            <a:pathLst>
              <a:path w="1140525" h="324993">
                <a:moveTo>
                  <a:pt x="75087" y="0"/>
                </a:moveTo>
                <a:lnTo>
                  <a:pt x="1065438" y="0"/>
                </a:lnTo>
                <a:cubicBezTo>
                  <a:pt x="1106908" y="0"/>
                  <a:pt x="1140525" y="33618"/>
                  <a:pt x="1140525" y="75087"/>
                </a:cubicBezTo>
                <a:lnTo>
                  <a:pt x="1140525" y="249906"/>
                </a:lnTo>
                <a:cubicBezTo>
                  <a:pt x="1140525" y="291375"/>
                  <a:pt x="1106908" y="324993"/>
                  <a:pt x="1065438" y="324993"/>
                </a:cubicBezTo>
                <a:lnTo>
                  <a:pt x="75087" y="324993"/>
                </a:lnTo>
                <a:cubicBezTo>
                  <a:pt x="33618" y="324993"/>
                  <a:pt x="0" y="291375"/>
                  <a:pt x="0" y="249906"/>
                </a:cubicBezTo>
                <a:lnTo>
                  <a:pt x="0" y="75087"/>
                </a:lnTo>
                <a:cubicBezTo>
                  <a:pt x="0" y="33618"/>
                  <a:pt x="33618" y="0"/>
                  <a:pt x="75087" y="0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  <a:alpha val="38000"/>
            </a:schemeClr>
          </a:solidFill>
        </p:spPr>
        <p:txBody>
          <a:bodyPr/>
          <a:lstStyle/>
          <a:p>
            <a:endParaRPr lang="en-IN"/>
          </a:p>
        </p:txBody>
      </p:sp>
      <p:sp>
        <p:nvSpPr>
          <p:cNvPr id="17" name="Freeform 21">
            <a:extLst>
              <a:ext uri="{FF2B5EF4-FFF2-40B4-BE49-F238E27FC236}">
                <a16:creationId xmlns:a16="http://schemas.microsoft.com/office/drawing/2014/main" id="{9D13AE6D-E0B3-06F8-3B02-BC0104CF6D87}"/>
              </a:ext>
            </a:extLst>
          </p:cNvPr>
          <p:cNvSpPr/>
          <p:nvPr/>
        </p:nvSpPr>
        <p:spPr>
          <a:xfrm rot="10571010">
            <a:off x="15148793" y="368593"/>
            <a:ext cx="3202718" cy="4234998"/>
          </a:xfrm>
          <a:custGeom>
            <a:avLst/>
            <a:gdLst/>
            <a:ahLst/>
            <a:cxnLst/>
            <a:rect l="l" t="t" r="r" b="b"/>
            <a:pathLst>
              <a:path w="780053" h="1031475">
                <a:moveTo>
                  <a:pt x="0" y="0"/>
                </a:moveTo>
                <a:lnTo>
                  <a:pt x="780053" y="0"/>
                </a:lnTo>
                <a:lnTo>
                  <a:pt x="780053" y="1031475"/>
                </a:lnTo>
                <a:lnTo>
                  <a:pt x="0" y="10314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>
            <a:outerShdw blurRad="419100" dir="8100000" sx="110000" sy="110000" algn="tr" rotWithShape="0">
              <a:srgbClr val="FFFF00">
                <a:alpha val="18000"/>
              </a:srgbClr>
            </a:outerShdw>
          </a:effectLst>
        </p:spPr>
        <p:txBody>
          <a:bodyPr/>
          <a:lstStyle/>
          <a:p>
            <a:endParaRPr lang="en-IN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DB14B0-B506-D423-FA2C-A8EC3236E038}"/>
              </a:ext>
            </a:extLst>
          </p:cNvPr>
          <p:cNvSpPr txBox="1"/>
          <p:nvPr/>
        </p:nvSpPr>
        <p:spPr>
          <a:xfrm>
            <a:off x="1371600" y="2391906"/>
            <a:ext cx="14097000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600" b="1" i="0" u="sng" dirty="0">
                <a:solidFill>
                  <a:schemeClr val="tx2">
                    <a:lumMod val="75000"/>
                  </a:schemeClr>
                </a:solidFill>
                <a:effectLst/>
                <a:latin typeface="K2D Bold" panose="020B0604020202020204" charset="-34"/>
                <a:cs typeface="K2D Bold" panose="020B0604020202020204" charset="-34"/>
              </a:rPr>
              <a:t>Addressing Communication Challenges with a Virtual Assistant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Inter" panose="020B0604020202020204" charset="0"/>
                <a:ea typeface="Inter" panose="020B0604020202020204" charset="0"/>
              </a:rPr>
              <a:t>In any educational institution, effective communication is key to providing Visitors, Students and Staff with timely information and support.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Inter" panose="020B0604020202020204" charset="0"/>
                <a:ea typeface="Inter" panose="020B0604020202020204" charset="0"/>
              </a:rPr>
              <a:t>However, traditional methods of communication, such as emails and notices, can often be overwhelming, easily missed, or not readily accessible when needed.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2">
                    <a:lumMod val="75000"/>
                  </a:schemeClr>
                </a:solidFill>
                <a:effectLst/>
                <a:latin typeface="Inter" panose="020B0604020202020204" charset="0"/>
                <a:ea typeface="Inter" panose="020B0604020202020204" charset="0"/>
              </a:rPr>
              <a:t>Our project tackles this challenge by introducing a virtual assistant, or chat bot, specifically tailored for BNMIT College. The problem we're addressing is the need for a more interactive and efficient way to disseminate information, answer queries, and assist individuals across various aspects of college life.</a:t>
            </a:r>
          </a:p>
          <a:p>
            <a:endParaRPr lang="en-IN" sz="3600" u="sng" dirty="0">
              <a:solidFill>
                <a:schemeClr val="bg1"/>
              </a:solidFill>
              <a:latin typeface="K2D Bold" panose="020B0604020202020204" charset="-34"/>
              <a:cs typeface="K2D Bold" panose="020B0604020202020204" charset="-34"/>
            </a:endParaRPr>
          </a:p>
        </p:txBody>
      </p:sp>
      <p:sp>
        <p:nvSpPr>
          <p:cNvPr id="24" name="Freeform 13">
            <a:extLst>
              <a:ext uri="{FF2B5EF4-FFF2-40B4-BE49-F238E27FC236}">
                <a16:creationId xmlns:a16="http://schemas.microsoft.com/office/drawing/2014/main" id="{BBA57C9D-AF62-A897-941A-0330491EAA99}"/>
              </a:ext>
            </a:extLst>
          </p:cNvPr>
          <p:cNvSpPr/>
          <p:nvPr/>
        </p:nvSpPr>
        <p:spPr>
          <a:xfrm rot="18811660">
            <a:off x="-260173" y="7568874"/>
            <a:ext cx="3482875" cy="3300024"/>
          </a:xfrm>
          <a:custGeom>
            <a:avLst/>
            <a:gdLst/>
            <a:ahLst/>
            <a:cxnLst/>
            <a:rect l="l" t="t" r="r" b="b"/>
            <a:pathLst>
              <a:path w="3482875" h="3300024">
                <a:moveTo>
                  <a:pt x="0" y="0"/>
                </a:moveTo>
                <a:lnTo>
                  <a:pt x="3482875" y="0"/>
                </a:lnTo>
                <a:lnTo>
                  <a:pt x="3482875" y="3300024"/>
                </a:lnTo>
                <a:lnTo>
                  <a:pt x="0" y="33000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0" name="Freeform 13">
            <a:extLst>
              <a:ext uri="{FF2B5EF4-FFF2-40B4-BE49-F238E27FC236}">
                <a16:creationId xmlns:a16="http://schemas.microsoft.com/office/drawing/2014/main" id="{051C447F-4530-44ED-DD3D-3DF734DC3EFF}"/>
              </a:ext>
            </a:extLst>
          </p:cNvPr>
          <p:cNvSpPr/>
          <p:nvPr/>
        </p:nvSpPr>
        <p:spPr>
          <a:xfrm rot="18333472">
            <a:off x="-3577416" y="-3226144"/>
            <a:ext cx="3482875" cy="3300024"/>
          </a:xfrm>
          <a:custGeom>
            <a:avLst/>
            <a:gdLst/>
            <a:ahLst/>
            <a:cxnLst/>
            <a:rect l="l" t="t" r="r" b="b"/>
            <a:pathLst>
              <a:path w="3482875" h="3300024">
                <a:moveTo>
                  <a:pt x="0" y="0"/>
                </a:moveTo>
                <a:lnTo>
                  <a:pt x="3482875" y="0"/>
                </a:lnTo>
                <a:lnTo>
                  <a:pt x="3482875" y="3300024"/>
                </a:lnTo>
                <a:lnTo>
                  <a:pt x="0" y="33000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1" name="Freeform 14">
            <a:extLst>
              <a:ext uri="{FF2B5EF4-FFF2-40B4-BE49-F238E27FC236}">
                <a16:creationId xmlns:a16="http://schemas.microsoft.com/office/drawing/2014/main" id="{F2462C52-D6C5-FEC9-B8E5-2FC396DB58FF}"/>
              </a:ext>
            </a:extLst>
          </p:cNvPr>
          <p:cNvSpPr/>
          <p:nvPr/>
        </p:nvSpPr>
        <p:spPr>
          <a:xfrm>
            <a:off x="19735800" y="4229100"/>
            <a:ext cx="2623816" cy="2105612"/>
          </a:xfrm>
          <a:custGeom>
            <a:avLst/>
            <a:gdLst/>
            <a:ahLst/>
            <a:cxnLst/>
            <a:rect l="l" t="t" r="r" b="b"/>
            <a:pathLst>
              <a:path w="2623816" h="2105612">
                <a:moveTo>
                  <a:pt x="0" y="0"/>
                </a:moveTo>
                <a:lnTo>
                  <a:pt x="2623816" y="0"/>
                </a:lnTo>
                <a:lnTo>
                  <a:pt x="2623816" y="2105613"/>
                </a:lnTo>
                <a:lnTo>
                  <a:pt x="0" y="21056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2" name="TextBox 17">
            <a:extLst>
              <a:ext uri="{FF2B5EF4-FFF2-40B4-BE49-F238E27FC236}">
                <a16:creationId xmlns:a16="http://schemas.microsoft.com/office/drawing/2014/main" id="{9037CB49-759D-187B-CB8D-16ADC2483767}"/>
              </a:ext>
            </a:extLst>
          </p:cNvPr>
          <p:cNvSpPr txBox="1"/>
          <p:nvPr/>
        </p:nvSpPr>
        <p:spPr>
          <a:xfrm>
            <a:off x="-685800" y="-3314700"/>
            <a:ext cx="10779447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7800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Objectives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66B1374-FAA4-3C10-8FDC-D31D8718E589}"/>
              </a:ext>
            </a:extLst>
          </p:cNvPr>
          <p:cNvSpPr/>
          <p:nvPr/>
        </p:nvSpPr>
        <p:spPr>
          <a:xfrm>
            <a:off x="-2667000" y="1964162"/>
            <a:ext cx="1752600" cy="1752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rtlCol="0" anchor="ctr"/>
          <a:lstStyle/>
          <a:p>
            <a:pPr algn="l"/>
            <a:endParaRPr lang="en-IN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E958780-F76A-8734-BEB3-237F42E7B5B7}"/>
              </a:ext>
            </a:extLst>
          </p:cNvPr>
          <p:cNvSpPr txBox="1"/>
          <p:nvPr/>
        </p:nvSpPr>
        <p:spPr>
          <a:xfrm>
            <a:off x="5486400" y="15430500"/>
            <a:ext cx="937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Improve user engagement and experience through interactive assistance.</a:t>
            </a:r>
            <a:endParaRPr lang="en-IN" sz="24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7BB2C48-E25F-22FE-9FE1-A479214DB6A1}"/>
              </a:ext>
            </a:extLst>
          </p:cNvPr>
          <p:cNvSpPr/>
          <p:nvPr/>
        </p:nvSpPr>
        <p:spPr>
          <a:xfrm>
            <a:off x="-2743200" y="4250162"/>
            <a:ext cx="1752600" cy="1752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rtlCol="0" anchor="ctr"/>
          <a:lstStyle/>
          <a:p>
            <a:pPr algn="l"/>
            <a:endParaRPr lang="en-IN"/>
          </a:p>
        </p:txBody>
      </p:sp>
      <p:sp>
        <p:nvSpPr>
          <p:cNvPr id="36" name="Freeform 18">
            <a:extLst>
              <a:ext uri="{FF2B5EF4-FFF2-40B4-BE49-F238E27FC236}">
                <a16:creationId xmlns:a16="http://schemas.microsoft.com/office/drawing/2014/main" id="{A0CBC1BC-AB34-55EF-1151-D7367531E6ED}"/>
              </a:ext>
            </a:extLst>
          </p:cNvPr>
          <p:cNvSpPr/>
          <p:nvPr/>
        </p:nvSpPr>
        <p:spPr>
          <a:xfrm flipH="1">
            <a:off x="-2514600" y="4554962"/>
            <a:ext cx="1829000" cy="1295400"/>
          </a:xfrm>
          <a:custGeom>
            <a:avLst/>
            <a:gdLst/>
            <a:ahLst/>
            <a:cxnLst/>
            <a:rect l="l" t="t" r="r" b="b"/>
            <a:pathLst>
              <a:path w="1917146" h="1521735">
                <a:moveTo>
                  <a:pt x="0" y="0"/>
                </a:moveTo>
                <a:lnTo>
                  <a:pt x="1917146" y="0"/>
                </a:lnTo>
                <a:lnTo>
                  <a:pt x="1917146" y="1521735"/>
                </a:lnTo>
                <a:lnTo>
                  <a:pt x="0" y="15217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B68AA30-1E17-B4C4-926C-E5A44DCDEA57}"/>
              </a:ext>
            </a:extLst>
          </p:cNvPr>
          <p:cNvSpPr txBox="1"/>
          <p:nvPr/>
        </p:nvSpPr>
        <p:spPr>
          <a:xfrm>
            <a:off x="5410200" y="13449300"/>
            <a:ext cx="937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Enable users to submit admission details conveniently.</a:t>
            </a:r>
            <a:endParaRPr lang="en-IN" sz="24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38" name="Freeform 7">
            <a:extLst>
              <a:ext uri="{FF2B5EF4-FFF2-40B4-BE49-F238E27FC236}">
                <a16:creationId xmlns:a16="http://schemas.microsoft.com/office/drawing/2014/main" id="{03210520-5D07-FE36-FF3A-77DEE638E571}"/>
              </a:ext>
            </a:extLst>
          </p:cNvPr>
          <p:cNvSpPr/>
          <p:nvPr/>
        </p:nvSpPr>
        <p:spPr>
          <a:xfrm>
            <a:off x="-2286000" y="2095500"/>
            <a:ext cx="1295400" cy="1237107"/>
          </a:xfrm>
          <a:custGeom>
            <a:avLst/>
            <a:gdLst/>
            <a:ahLst/>
            <a:cxnLst/>
            <a:rect l="l" t="t" r="r" b="b"/>
            <a:pathLst>
              <a:path w="1592509" h="1520846">
                <a:moveTo>
                  <a:pt x="0" y="0"/>
                </a:moveTo>
                <a:lnTo>
                  <a:pt x="1592509" y="0"/>
                </a:lnTo>
                <a:lnTo>
                  <a:pt x="1592509" y="1520846"/>
                </a:lnTo>
                <a:lnTo>
                  <a:pt x="0" y="15208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A5BE38-EC2F-850E-D606-B100F01D0485}"/>
              </a:ext>
            </a:extLst>
          </p:cNvPr>
          <p:cNvSpPr txBox="1"/>
          <p:nvPr/>
        </p:nvSpPr>
        <p:spPr>
          <a:xfrm>
            <a:off x="5410200" y="11003697"/>
            <a:ext cx="937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To make the Visitors, Students and Staff to easily access the information.</a:t>
            </a:r>
            <a:endParaRPr lang="en-IN" sz="24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EB97C62-B545-6509-42DB-09C0DD769921}"/>
              </a:ext>
            </a:extLst>
          </p:cNvPr>
          <p:cNvSpPr/>
          <p:nvPr/>
        </p:nvSpPr>
        <p:spPr>
          <a:xfrm>
            <a:off x="-2667000" y="6383762"/>
            <a:ext cx="1752600" cy="1752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rtlCol="0" anchor="ctr"/>
          <a:lstStyle/>
          <a:p>
            <a:pPr algn="l"/>
            <a:endParaRPr lang="en-IN"/>
          </a:p>
        </p:txBody>
      </p:sp>
      <p:sp>
        <p:nvSpPr>
          <p:cNvPr id="41" name="Freeform 28">
            <a:extLst>
              <a:ext uri="{FF2B5EF4-FFF2-40B4-BE49-F238E27FC236}">
                <a16:creationId xmlns:a16="http://schemas.microsoft.com/office/drawing/2014/main" id="{B3C7B326-84D3-C658-5775-100C0B527090}"/>
              </a:ext>
            </a:extLst>
          </p:cNvPr>
          <p:cNvSpPr/>
          <p:nvPr/>
        </p:nvSpPr>
        <p:spPr>
          <a:xfrm rot="20413842">
            <a:off x="-2207704" y="6504474"/>
            <a:ext cx="1361097" cy="1601291"/>
          </a:xfrm>
          <a:custGeom>
            <a:avLst/>
            <a:gdLst/>
            <a:ahLst/>
            <a:cxnLst/>
            <a:rect l="l" t="t" r="r" b="b"/>
            <a:pathLst>
              <a:path w="2113695" h="2486700">
                <a:moveTo>
                  <a:pt x="0" y="0"/>
                </a:moveTo>
                <a:lnTo>
                  <a:pt x="2113694" y="0"/>
                </a:lnTo>
                <a:lnTo>
                  <a:pt x="2113694" y="2486700"/>
                </a:lnTo>
                <a:lnTo>
                  <a:pt x="0" y="24867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2" name="Freeform 48">
            <a:extLst>
              <a:ext uri="{FF2B5EF4-FFF2-40B4-BE49-F238E27FC236}">
                <a16:creationId xmlns:a16="http://schemas.microsoft.com/office/drawing/2014/main" id="{89E8226B-4121-1F15-43E4-C4EC2E00DE07}"/>
              </a:ext>
            </a:extLst>
          </p:cNvPr>
          <p:cNvSpPr/>
          <p:nvPr/>
        </p:nvSpPr>
        <p:spPr>
          <a:xfrm rot="8930347" flipH="1">
            <a:off x="-1523815" y="11876328"/>
            <a:ext cx="3047630" cy="2961406"/>
          </a:xfrm>
          <a:custGeom>
            <a:avLst/>
            <a:gdLst/>
            <a:ahLst/>
            <a:cxnLst/>
            <a:rect l="l" t="t" r="r" b="b"/>
            <a:pathLst>
              <a:path w="1174427" h="1252722">
                <a:moveTo>
                  <a:pt x="0" y="0"/>
                </a:moveTo>
                <a:lnTo>
                  <a:pt x="1174427" y="0"/>
                </a:lnTo>
                <a:lnTo>
                  <a:pt x="1174427" y="1252722"/>
                </a:lnTo>
                <a:lnTo>
                  <a:pt x="0" y="125272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DF5F52FA-3D01-A6EE-B07D-7931F3004CD2}"/>
              </a:ext>
            </a:extLst>
          </p:cNvPr>
          <p:cNvSpPr/>
          <p:nvPr/>
        </p:nvSpPr>
        <p:spPr>
          <a:xfrm flipH="1" flipV="1">
            <a:off x="0" y="0"/>
            <a:ext cx="18288000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 rot="-3266528">
            <a:off x="-1520016" y="-1064480"/>
            <a:ext cx="3482875" cy="3300024"/>
          </a:xfrm>
          <a:custGeom>
            <a:avLst/>
            <a:gdLst/>
            <a:ahLst/>
            <a:cxnLst/>
            <a:rect l="l" t="t" r="r" b="b"/>
            <a:pathLst>
              <a:path w="3482875" h="3300024">
                <a:moveTo>
                  <a:pt x="0" y="0"/>
                </a:moveTo>
                <a:lnTo>
                  <a:pt x="3482875" y="0"/>
                </a:lnTo>
                <a:lnTo>
                  <a:pt x="3482875" y="3300024"/>
                </a:lnTo>
                <a:lnTo>
                  <a:pt x="0" y="33000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Freeform 14"/>
          <p:cNvSpPr/>
          <p:nvPr/>
        </p:nvSpPr>
        <p:spPr>
          <a:xfrm>
            <a:off x="15849600" y="-252706"/>
            <a:ext cx="2623816" cy="2105612"/>
          </a:xfrm>
          <a:custGeom>
            <a:avLst/>
            <a:gdLst/>
            <a:ahLst/>
            <a:cxnLst/>
            <a:rect l="l" t="t" r="r" b="b"/>
            <a:pathLst>
              <a:path w="2623816" h="2105612">
                <a:moveTo>
                  <a:pt x="0" y="0"/>
                </a:moveTo>
                <a:lnTo>
                  <a:pt x="2623816" y="0"/>
                </a:lnTo>
                <a:lnTo>
                  <a:pt x="2623816" y="2105613"/>
                </a:lnTo>
                <a:lnTo>
                  <a:pt x="0" y="21056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7" name="TextBox 17"/>
          <p:cNvSpPr txBox="1"/>
          <p:nvPr/>
        </p:nvSpPr>
        <p:spPr>
          <a:xfrm>
            <a:off x="0" y="1257300"/>
            <a:ext cx="10779447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7800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Objectives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572F2EE-6602-E047-A4A9-42B3AC576FB7}"/>
              </a:ext>
            </a:extLst>
          </p:cNvPr>
          <p:cNvSpPr/>
          <p:nvPr/>
        </p:nvSpPr>
        <p:spPr>
          <a:xfrm>
            <a:off x="2590800" y="2781300"/>
            <a:ext cx="1752600" cy="1752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rtlCol="0" anchor="ctr"/>
          <a:lstStyle/>
          <a:p>
            <a:pPr algn="l"/>
            <a:endParaRPr lang="en-IN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0C18970-A884-E9AB-7DBA-0CB8F5ABA58A}"/>
              </a:ext>
            </a:extLst>
          </p:cNvPr>
          <p:cNvSpPr txBox="1"/>
          <p:nvPr/>
        </p:nvSpPr>
        <p:spPr>
          <a:xfrm>
            <a:off x="4876800" y="7665303"/>
            <a:ext cx="937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Improve user engagement and experience through interactive assistance.</a:t>
            </a:r>
            <a:endParaRPr lang="en-IN" sz="24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35277F5-5A0B-BA66-D6BD-778D6CE6BEFE}"/>
              </a:ext>
            </a:extLst>
          </p:cNvPr>
          <p:cNvSpPr/>
          <p:nvPr/>
        </p:nvSpPr>
        <p:spPr>
          <a:xfrm>
            <a:off x="2514600" y="5067300"/>
            <a:ext cx="1752600" cy="1752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rtlCol="0" anchor="ctr"/>
          <a:lstStyle/>
          <a:p>
            <a:pPr algn="l"/>
            <a:endParaRPr lang="en-IN"/>
          </a:p>
        </p:txBody>
      </p:sp>
      <p:sp>
        <p:nvSpPr>
          <p:cNvPr id="35" name="Freeform 18">
            <a:extLst>
              <a:ext uri="{FF2B5EF4-FFF2-40B4-BE49-F238E27FC236}">
                <a16:creationId xmlns:a16="http://schemas.microsoft.com/office/drawing/2014/main" id="{5185A36E-615B-0A4A-218E-8917AB32B794}"/>
              </a:ext>
            </a:extLst>
          </p:cNvPr>
          <p:cNvSpPr/>
          <p:nvPr/>
        </p:nvSpPr>
        <p:spPr>
          <a:xfrm flipH="1">
            <a:off x="2743200" y="5372100"/>
            <a:ext cx="1829000" cy="1295400"/>
          </a:xfrm>
          <a:custGeom>
            <a:avLst/>
            <a:gdLst/>
            <a:ahLst/>
            <a:cxnLst/>
            <a:rect l="l" t="t" r="r" b="b"/>
            <a:pathLst>
              <a:path w="1917146" h="1521735">
                <a:moveTo>
                  <a:pt x="0" y="0"/>
                </a:moveTo>
                <a:lnTo>
                  <a:pt x="1917146" y="0"/>
                </a:lnTo>
                <a:lnTo>
                  <a:pt x="1917146" y="1521735"/>
                </a:lnTo>
                <a:lnTo>
                  <a:pt x="0" y="15217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E80A707-9A40-28E6-C013-2B211599C369}"/>
              </a:ext>
            </a:extLst>
          </p:cNvPr>
          <p:cNvSpPr txBox="1"/>
          <p:nvPr/>
        </p:nvSpPr>
        <p:spPr>
          <a:xfrm>
            <a:off x="4800600" y="5684103"/>
            <a:ext cx="937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Enable users to submit admission details conveniently.</a:t>
            </a:r>
            <a:endParaRPr lang="en-IN" sz="24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37" name="Freeform 7">
            <a:extLst>
              <a:ext uri="{FF2B5EF4-FFF2-40B4-BE49-F238E27FC236}">
                <a16:creationId xmlns:a16="http://schemas.microsoft.com/office/drawing/2014/main" id="{4B57CE4B-3B5E-988A-6ED8-043D9AF51398}"/>
              </a:ext>
            </a:extLst>
          </p:cNvPr>
          <p:cNvSpPr/>
          <p:nvPr/>
        </p:nvSpPr>
        <p:spPr>
          <a:xfrm>
            <a:off x="2971800" y="2912638"/>
            <a:ext cx="1295400" cy="1237107"/>
          </a:xfrm>
          <a:custGeom>
            <a:avLst/>
            <a:gdLst/>
            <a:ahLst/>
            <a:cxnLst/>
            <a:rect l="l" t="t" r="r" b="b"/>
            <a:pathLst>
              <a:path w="1592509" h="1520846">
                <a:moveTo>
                  <a:pt x="0" y="0"/>
                </a:moveTo>
                <a:lnTo>
                  <a:pt x="1592509" y="0"/>
                </a:lnTo>
                <a:lnTo>
                  <a:pt x="1592509" y="1520846"/>
                </a:lnTo>
                <a:lnTo>
                  <a:pt x="0" y="15208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61D46D1-6C8B-E58D-FC06-FC7ED6AA4AE2}"/>
              </a:ext>
            </a:extLst>
          </p:cNvPr>
          <p:cNvSpPr txBox="1"/>
          <p:nvPr/>
        </p:nvSpPr>
        <p:spPr>
          <a:xfrm>
            <a:off x="4800600" y="3238500"/>
            <a:ext cx="9372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To make the Visitors, Students and Staff to easily access the information.</a:t>
            </a:r>
            <a:endParaRPr lang="en-IN" sz="24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EDCD5F0-605B-0822-C888-88880B43E80A}"/>
              </a:ext>
            </a:extLst>
          </p:cNvPr>
          <p:cNvSpPr/>
          <p:nvPr/>
        </p:nvSpPr>
        <p:spPr>
          <a:xfrm>
            <a:off x="2590800" y="7200900"/>
            <a:ext cx="1752600" cy="1752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rtlCol="0" anchor="ctr"/>
          <a:lstStyle/>
          <a:p>
            <a:pPr algn="l"/>
            <a:endParaRPr lang="en-IN"/>
          </a:p>
        </p:txBody>
      </p:sp>
      <p:sp>
        <p:nvSpPr>
          <p:cNvPr id="28" name="Freeform 28"/>
          <p:cNvSpPr/>
          <p:nvPr/>
        </p:nvSpPr>
        <p:spPr>
          <a:xfrm rot="-1186158">
            <a:off x="3050096" y="7321612"/>
            <a:ext cx="1361097" cy="1601291"/>
          </a:xfrm>
          <a:custGeom>
            <a:avLst/>
            <a:gdLst/>
            <a:ahLst/>
            <a:cxnLst/>
            <a:rect l="l" t="t" r="r" b="b"/>
            <a:pathLst>
              <a:path w="2113695" h="2486700">
                <a:moveTo>
                  <a:pt x="0" y="0"/>
                </a:moveTo>
                <a:lnTo>
                  <a:pt x="2113694" y="0"/>
                </a:lnTo>
                <a:lnTo>
                  <a:pt x="2113694" y="2486700"/>
                </a:lnTo>
                <a:lnTo>
                  <a:pt x="0" y="24867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4" name="Freeform 48">
            <a:extLst>
              <a:ext uri="{FF2B5EF4-FFF2-40B4-BE49-F238E27FC236}">
                <a16:creationId xmlns:a16="http://schemas.microsoft.com/office/drawing/2014/main" id="{5C0A5E1D-5537-834C-DCA2-23E484601023}"/>
              </a:ext>
            </a:extLst>
          </p:cNvPr>
          <p:cNvSpPr/>
          <p:nvPr/>
        </p:nvSpPr>
        <p:spPr>
          <a:xfrm rot="1114345" flipH="1">
            <a:off x="15175051" y="7075727"/>
            <a:ext cx="3047630" cy="2961406"/>
          </a:xfrm>
          <a:custGeom>
            <a:avLst/>
            <a:gdLst/>
            <a:ahLst/>
            <a:cxnLst/>
            <a:rect l="l" t="t" r="r" b="b"/>
            <a:pathLst>
              <a:path w="1174427" h="1252722">
                <a:moveTo>
                  <a:pt x="0" y="0"/>
                </a:moveTo>
                <a:lnTo>
                  <a:pt x="1174427" y="0"/>
                </a:lnTo>
                <a:lnTo>
                  <a:pt x="1174427" y="1252722"/>
                </a:lnTo>
                <a:lnTo>
                  <a:pt x="0" y="125272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5" name="TextBox 17">
            <a:extLst>
              <a:ext uri="{FF2B5EF4-FFF2-40B4-BE49-F238E27FC236}">
                <a16:creationId xmlns:a16="http://schemas.microsoft.com/office/drawing/2014/main" id="{396B27A9-5293-3A09-CD6D-DA539AD01E79}"/>
              </a:ext>
            </a:extLst>
          </p:cNvPr>
          <p:cNvSpPr txBox="1"/>
          <p:nvPr/>
        </p:nvSpPr>
        <p:spPr>
          <a:xfrm>
            <a:off x="-10779447" y="1409700"/>
            <a:ext cx="10779447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7800" u="sng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Methodology</a:t>
            </a:r>
          </a:p>
        </p:txBody>
      </p:sp>
      <p:sp>
        <p:nvSpPr>
          <p:cNvPr id="46" name="Freeform 16">
            <a:extLst>
              <a:ext uri="{FF2B5EF4-FFF2-40B4-BE49-F238E27FC236}">
                <a16:creationId xmlns:a16="http://schemas.microsoft.com/office/drawing/2014/main" id="{3D592BD3-D9F8-73F7-96E7-773DDC7FE78D}"/>
              </a:ext>
            </a:extLst>
          </p:cNvPr>
          <p:cNvSpPr/>
          <p:nvPr/>
        </p:nvSpPr>
        <p:spPr>
          <a:xfrm>
            <a:off x="-5257800" y="12992100"/>
            <a:ext cx="3124200" cy="2674037"/>
          </a:xfrm>
          <a:custGeom>
            <a:avLst/>
            <a:gdLst/>
            <a:ahLst/>
            <a:cxnLst/>
            <a:rect l="l" t="t" r="r" b="b"/>
            <a:pathLst>
              <a:path w="4324197" h="3701127">
                <a:moveTo>
                  <a:pt x="0" y="0"/>
                </a:moveTo>
                <a:lnTo>
                  <a:pt x="4324197" y="0"/>
                </a:lnTo>
                <a:lnTo>
                  <a:pt x="4324197" y="3701127"/>
                </a:lnTo>
                <a:lnTo>
                  <a:pt x="0" y="37011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b="-298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7" name="Freeform 18">
            <a:extLst>
              <a:ext uri="{FF2B5EF4-FFF2-40B4-BE49-F238E27FC236}">
                <a16:creationId xmlns:a16="http://schemas.microsoft.com/office/drawing/2014/main" id="{B3B7DD81-C3A1-D5F8-7E74-27C505F0244A}"/>
              </a:ext>
            </a:extLst>
          </p:cNvPr>
          <p:cNvSpPr/>
          <p:nvPr/>
        </p:nvSpPr>
        <p:spPr>
          <a:xfrm rot="2229318">
            <a:off x="20726400" y="-7962900"/>
            <a:ext cx="3200400" cy="3124200"/>
          </a:xfrm>
          <a:custGeom>
            <a:avLst/>
            <a:gdLst/>
            <a:ahLst/>
            <a:cxnLst/>
            <a:rect l="l" t="t" r="r" b="b"/>
            <a:pathLst>
              <a:path w="625949" h="625166">
                <a:moveTo>
                  <a:pt x="0" y="0"/>
                </a:moveTo>
                <a:lnTo>
                  <a:pt x="625948" y="0"/>
                </a:lnTo>
                <a:lnTo>
                  <a:pt x="625948" y="625167"/>
                </a:lnTo>
                <a:lnTo>
                  <a:pt x="0" y="62516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3044B99-FE12-8531-34E2-1C156D278398}"/>
              </a:ext>
            </a:extLst>
          </p:cNvPr>
          <p:cNvSpPr txBox="1"/>
          <p:nvPr/>
        </p:nvSpPr>
        <p:spPr>
          <a:xfrm>
            <a:off x="2209800" y="11087100"/>
            <a:ext cx="138684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Programming Language: We chose C as our programming language due to its robustness and low-level capabilities, making it suitable for system-level applications.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Data Structures: We employed structs, user-defined data types, to encapsulate related information like admission details and user issues.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Modular Design: The code follows a modular approach, with separate functions for different tasks such as displaying information, handling admission forms, and recording issues.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User Interaction: The user interacts with the chat bot through a command-line interface, providing a straightforward means of communication.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0CE013C-E59A-615B-9E96-1BF395DDA7EC}"/>
              </a:ext>
            </a:extLst>
          </p:cNvPr>
          <p:cNvSpPr txBox="1"/>
          <p:nvPr/>
        </p:nvSpPr>
        <p:spPr>
          <a:xfrm rot="2229318">
            <a:off x="20878800" y="-8075563"/>
            <a:ext cx="175399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3900" dirty="0">
                <a:solidFill>
                  <a:schemeClr val="accent6">
                    <a:lumMod val="60000"/>
                    <a:lumOff val="40000"/>
                  </a:schemeClr>
                </a:solidFill>
                <a:latin typeface="Alpha Beta - Demo" pitchFamily="2" charset="0"/>
              </a:rPr>
              <a:t>c</a:t>
            </a:r>
          </a:p>
        </p:txBody>
      </p:sp>
      <p:sp>
        <p:nvSpPr>
          <p:cNvPr id="50" name="Freeform 18">
            <a:extLst>
              <a:ext uri="{FF2B5EF4-FFF2-40B4-BE49-F238E27FC236}">
                <a16:creationId xmlns:a16="http://schemas.microsoft.com/office/drawing/2014/main" id="{0E659A68-128E-194A-CE2B-0813B05DD163}"/>
              </a:ext>
            </a:extLst>
          </p:cNvPr>
          <p:cNvSpPr/>
          <p:nvPr/>
        </p:nvSpPr>
        <p:spPr>
          <a:xfrm>
            <a:off x="-3429000" y="-1877952"/>
            <a:ext cx="1830151" cy="1877952"/>
          </a:xfrm>
          <a:custGeom>
            <a:avLst/>
            <a:gdLst/>
            <a:ahLst/>
            <a:cxnLst/>
            <a:rect l="l" t="t" r="r" b="b"/>
            <a:pathLst>
              <a:path w="674230" h="691840">
                <a:moveTo>
                  <a:pt x="0" y="0"/>
                </a:moveTo>
                <a:lnTo>
                  <a:pt x="674230" y="0"/>
                </a:lnTo>
                <a:lnTo>
                  <a:pt x="674230" y="691840"/>
                </a:lnTo>
                <a:lnTo>
                  <a:pt x="0" y="69184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10">
              <a:alphaModFix amt="56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6902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DF5F52FA-3D01-A6EE-B07D-7931F3004CD2}"/>
              </a:ext>
            </a:extLst>
          </p:cNvPr>
          <p:cNvSpPr/>
          <p:nvPr/>
        </p:nvSpPr>
        <p:spPr>
          <a:xfrm flipH="1" flipV="1">
            <a:off x="-8021" y="18047"/>
            <a:ext cx="18288000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/>
          </a:p>
        </p:txBody>
      </p:sp>
      <p:sp>
        <p:nvSpPr>
          <p:cNvPr id="17" name="TextBox 17"/>
          <p:cNvSpPr txBox="1"/>
          <p:nvPr/>
        </p:nvSpPr>
        <p:spPr>
          <a:xfrm>
            <a:off x="152400" y="1104900"/>
            <a:ext cx="10779447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7800" u="sng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Methodology</a:t>
            </a:r>
          </a:p>
        </p:txBody>
      </p:sp>
      <p:sp>
        <p:nvSpPr>
          <p:cNvPr id="2" name="Freeform 16">
            <a:extLst>
              <a:ext uri="{FF2B5EF4-FFF2-40B4-BE49-F238E27FC236}">
                <a16:creationId xmlns:a16="http://schemas.microsoft.com/office/drawing/2014/main" id="{FAD0ACF1-1C7D-0D05-CAE2-01116E01CC8D}"/>
              </a:ext>
            </a:extLst>
          </p:cNvPr>
          <p:cNvSpPr/>
          <p:nvPr/>
        </p:nvSpPr>
        <p:spPr>
          <a:xfrm>
            <a:off x="-1371600" y="7574863"/>
            <a:ext cx="3124200" cy="2674037"/>
          </a:xfrm>
          <a:custGeom>
            <a:avLst/>
            <a:gdLst/>
            <a:ahLst/>
            <a:cxnLst/>
            <a:rect l="l" t="t" r="r" b="b"/>
            <a:pathLst>
              <a:path w="4324197" h="3701127">
                <a:moveTo>
                  <a:pt x="0" y="0"/>
                </a:moveTo>
                <a:lnTo>
                  <a:pt x="4324197" y="0"/>
                </a:lnTo>
                <a:lnTo>
                  <a:pt x="4324197" y="3701127"/>
                </a:lnTo>
                <a:lnTo>
                  <a:pt x="0" y="370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298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18">
            <a:extLst>
              <a:ext uri="{FF2B5EF4-FFF2-40B4-BE49-F238E27FC236}">
                <a16:creationId xmlns:a16="http://schemas.microsoft.com/office/drawing/2014/main" id="{16C24216-BA03-CFF9-4234-17CC2EE5E1A6}"/>
              </a:ext>
            </a:extLst>
          </p:cNvPr>
          <p:cNvSpPr/>
          <p:nvPr/>
        </p:nvSpPr>
        <p:spPr>
          <a:xfrm>
            <a:off x="16306800" y="-1104900"/>
            <a:ext cx="3200400" cy="3124200"/>
          </a:xfrm>
          <a:custGeom>
            <a:avLst/>
            <a:gdLst/>
            <a:ahLst/>
            <a:cxnLst/>
            <a:rect l="l" t="t" r="r" b="b"/>
            <a:pathLst>
              <a:path w="625949" h="625166">
                <a:moveTo>
                  <a:pt x="0" y="0"/>
                </a:moveTo>
                <a:lnTo>
                  <a:pt x="625948" y="0"/>
                </a:lnTo>
                <a:lnTo>
                  <a:pt x="625948" y="625167"/>
                </a:lnTo>
                <a:lnTo>
                  <a:pt x="0" y="6251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131D90-840F-4702-73B7-8DC44D361A79}"/>
              </a:ext>
            </a:extLst>
          </p:cNvPr>
          <p:cNvSpPr txBox="1"/>
          <p:nvPr/>
        </p:nvSpPr>
        <p:spPr>
          <a:xfrm>
            <a:off x="2209800" y="2476500"/>
            <a:ext cx="138684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Programming Language: We chose C as our programming language due to its robustness and low-level capabilities, making it suitable for system-level applications.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Data Structures: We employed structs, user-defined data types, to encapsulate related information like admission details and user issues.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Modular Design: The code follows a modular approach, with separate functions for different tasks such as displaying information, handling admission forms, and recording issues.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User Interaction: The user interacts with the chat bot through a command-line interface, providing a straightforward means of communication.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59E88-D7CB-1917-0A24-04B549CA0983}"/>
              </a:ext>
            </a:extLst>
          </p:cNvPr>
          <p:cNvSpPr txBox="1"/>
          <p:nvPr/>
        </p:nvSpPr>
        <p:spPr>
          <a:xfrm>
            <a:off x="8600302" y="4176584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927332-1441-3050-5CB4-2B1CC4306865}"/>
              </a:ext>
            </a:extLst>
          </p:cNvPr>
          <p:cNvSpPr txBox="1"/>
          <p:nvPr/>
        </p:nvSpPr>
        <p:spPr>
          <a:xfrm>
            <a:off x="16459200" y="-1217563"/>
            <a:ext cx="175399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3900" dirty="0">
                <a:solidFill>
                  <a:schemeClr val="accent6">
                    <a:lumMod val="60000"/>
                    <a:lumOff val="40000"/>
                  </a:schemeClr>
                </a:solidFill>
                <a:latin typeface="Alpha Beta - Demo" pitchFamily="2" charset="0"/>
              </a:rPr>
              <a:t>c</a:t>
            </a:r>
          </a:p>
        </p:txBody>
      </p:sp>
      <p:sp>
        <p:nvSpPr>
          <p:cNvPr id="10" name="Freeform 18">
            <a:extLst>
              <a:ext uri="{FF2B5EF4-FFF2-40B4-BE49-F238E27FC236}">
                <a16:creationId xmlns:a16="http://schemas.microsoft.com/office/drawing/2014/main" id="{3CD4FCF4-4423-C560-B1AA-A78032363A03}"/>
              </a:ext>
            </a:extLst>
          </p:cNvPr>
          <p:cNvSpPr/>
          <p:nvPr/>
        </p:nvSpPr>
        <p:spPr>
          <a:xfrm>
            <a:off x="151724" y="266700"/>
            <a:ext cx="1830151" cy="1877952"/>
          </a:xfrm>
          <a:custGeom>
            <a:avLst/>
            <a:gdLst/>
            <a:ahLst/>
            <a:cxnLst/>
            <a:rect l="l" t="t" r="r" b="b"/>
            <a:pathLst>
              <a:path w="674230" h="691840">
                <a:moveTo>
                  <a:pt x="0" y="0"/>
                </a:moveTo>
                <a:lnTo>
                  <a:pt x="674230" y="0"/>
                </a:lnTo>
                <a:lnTo>
                  <a:pt x="674230" y="691840"/>
                </a:lnTo>
                <a:lnTo>
                  <a:pt x="0" y="69184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>
              <a:alphaModFix amt="5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4340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DF5F52FA-3D01-A6EE-B07D-7931F3004CD2}"/>
              </a:ext>
            </a:extLst>
          </p:cNvPr>
          <p:cNvSpPr/>
          <p:nvPr/>
        </p:nvSpPr>
        <p:spPr>
          <a:xfrm flipH="1" flipV="1">
            <a:off x="-8021" y="18047"/>
            <a:ext cx="18288000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/>
          </a:p>
        </p:txBody>
      </p:sp>
      <p:sp>
        <p:nvSpPr>
          <p:cNvPr id="17" name="TextBox 17"/>
          <p:cNvSpPr txBox="1"/>
          <p:nvPr/>
        </p:nvSpPr>
        <p:spPr>
          <a:xfrm>
            <a:off x="152400" y="1104900"/>
            <a:ext cx="10779447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7800" u="sng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Methodology</a:t>
            </a:r>
          </a:p>
        </p:txBody>
      </p:sp>
      <p:sp>
        <p:nvSpPr>
          <p:cNvPr id="2" name="Freeform 16">
            <a:extLst>
              <a:ext uri="{FF2B5EF4-FFF2-40B4-BE49-F238E27FC236}">
                <a16:creationId xmlns:a16="http://schemas.microsoft.com/office/drawing/2014/main" id="{FAD0ACF1-1C7D-0D05-CAE2-01116E01CC8D}"/>
              </a:ext>
            </a:extLst>
          </p:cNvPr>
          <p:cNvSpPr/>
          <p:nvPr/>
        </p:nvSpPr>
        <p:spPr>
          <a:xfrm>
            <a:off x="14706600" y="7612963"/>
            <a:ext cx="3124200" cy="2674037"/>
          </a:xfrm>
          <a:custGeom>
            <a:avLst/>
            <a:gdLst/>
            <a:ahLst/>
            <a:cxnLst/>
            <a:rect l="l" t="t" r="r" b="b"/>
            <a:pathLst>
              <a:path w="4324197" h="3701127">
                <a:moveTo>
                  <a:pt x="0" y="0"/>
                </a:moveTo>
                <a:lnTo>
                  <a:pt x="4324197" y="0"/>
                </a:lnTo>
                <a:lnTo>
                  <a:pt x="4324197" y="3701127"/>
                </a:lnTo>
                <a:lnTo>
                  <a:pt x="0" y="37011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298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18">
            <a:extLst>
              <a:ext uri="{FF2B5EF4-FFF2-40B4-BE49-F238E27FC236}">
                <a16:creationId xmlns:a16="http://schemas.microsoft.com/office/drawing/2014/main" id="{16C24216-BA03-CFF9-4234-17CC2EE5E1A6}"/>
              </a:ext>
            </a:extLst>
          </p:cNvPr>
          <p:cNvSpPr/>
          <p:nvPr/>
        </p:nvSpPr>
        <p:spPr>
          <a:xfrm>
            <a:off x="16306800" y="-1104900"/>
            <a:ext cx="3200400" cy="3124200"/>
          </a:xfrm>
          <a:custGeom>
            <a:avLst/>
            <a:gdLst/>
            <a:ahLst/>
            <a:cxnLst/>
            <a:rect l="l" t="t" r="r" b="b"/>
            <a:pathLst>
              <a:path w="625949" h="625166">
                <a:moveTo>
                  <a:pt x="0" y="0"/>
                </a:moveTo>
                <a:lnTo>
                  <a:pt x="625948" y="0"/>
                </a:lnTo>
                <a:lnTo>
                  <a:pt x="625948" y="625167"/>
                </a:lnTo>
                <a:lnTo>
                  <a:pt x="0" y="6251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131D90-840F-4702-73B7-8DC44D361A79}"/>
              </a:ext>
            </a:extLst>
          </p:cNvPr>
          <p:cNvSpPr txBox="1"/>
          <p:nvPr/>
        </p:nvSpPr>
        <p:spPr>
          <a:xfrm>
            <a:off x="2209800" y="2788027"/>
            <a:ext cx="133350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File Handling: We utilized file handling to store admission details and user issues in separate files, ensuring organized data management.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Color-Coded Output: ANSI color codes were used to enhance the user experience by providing colorful and visually appealing text-based output.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Feedback Loop: The chat bot prompts users for further questions, offering a smooth and interactive conversation flow.</a:t>
            </a:r>
            <a:endParaRPr lang="en-IN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59E88-D7CB-1917-0A24-04B549CA0983}"/>
              </a:ext>
            </a:extLst>
          </p:cNvPr>
          <p:cNvSpPr txBox="1"/>
          <p:nvPr/>
        </p:nvSpPr>
        <p:spPr>
          <a:xfrm>
            <a:off x="8600302" y="4176584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927332-1441-3050-5CB4-2B1CC4306865}"/>
              </a:ext>
            </a:extLst>
          </p:cNvPr>
          <p:cNvSpPr txBox="1"/>
          <p:nvPr/>
        </p:nvSpPr>
        <p:spPr>
          <a:xfrm>
            <a:off x="16459200" y="-1217563"/>
            <a:ext cx="175399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3900" dirty="0">
                <a:solidFill>
                  <a:schemeClr val="accent6">
                    <a:lumMod val="60000"/>
                    <a:lumOff val="40000"/>
                  </a:schemeClr>
                </a:solidFill>
                <a:latin typeface="Alpha Beta - Demo" pitchFamily="2" charset="0"/>
              </a:rPr>
              <a:t>c</a:t>
            </a:r>
          </a:p>
        </p:txBody>
      </p:sp>
      <p:sp>
        <p:nvSpPr>
          <p:cNvPr id="10" name="Freeform 18">
            <a:extLst>
              <a:ext uri="{FF2B5EF4-FFF2-40B4-BE49-F238E27FC236}">
                <a16:creationId xmlns:a16="http://schemas.microsoft.com/office/drawing/2014/main" id="{3CD4FCF4-4423-C560-B1AA-A78032363A03}"/>
              </a:ext>
            </a:extLst>
          </p:cNvPr>
          <p:cNvSpPr/>
          <p:nvPr/>
        </p:nvSpPr>
        <p:spPr>
          <a:xfrm rot="15430644">
            <a:off x="355970" y="970278"/>
            <a:ext cx="1830151" cy="1877952"/>
          </a:xfrm>
          <a:custGeom>
            <a:avLst/>
            <a:gdLst/>
            <a:ahLst/>
            <a:cxnLst/>
            <a:rect l="l" t="t" r="r" b="b"/>
            <a:pathLst>
              <a:path w="674230" h="691840">
                <a:moveTo>
                  <a:pt x="0" y="0"/>
                </a:moveTo>
                <a:lnTo>
                  <a:pt x="674230" y="0"/>
                </a:lnTo>
                <a:lnTo>
                  <a:pt x="674230" y="691840"/>
                </a:lnTo>
                <a:lnTo>
                  <a:pt x="0" y="69184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>
              <a:alphaModFix amt="5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8FD238-F99C-3CBB-AE35-B935F1EC23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07400" y="3009900"/>
            <a:ext cx="9906000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143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DF5F52FA-3D01-A6EE-B07D-7931F3004CD2}"/>
              </a:ext>
            </a:extLst>
          </p:cNvPr>
          <p:cNvSpPr/>
          <p:nvPr/>
        </p:nvSpPr>
        <p:spPr>
          <a:xfrm flipH="1" flipV="1">
            <a:off x="0" y="0"/>
            <a:ext cx="18288000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/>
          </a:p>
        </p:txBody>
      </p:sp>
      <p:sp>
        <p:nvSpPr>
          <p:cNvPr id="17" name="TextBox 17"/>
          <p:cNvSpPr txBox="1"/>
          <p:nvPr/>
        </p:nvSpPr>
        <p:spPr>
          <a:xfrm>
            <a:off x="-2438400" y="774032"/>
            <a:ext cx="10779447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7800" u="sng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Results:</a:t>
            </a:r>
          </a:p>
        </p:txBody>
      </p:sp>
      <p:sp>
        <p:nvSpPr>
          <p:cNvPr id="4" name="Freeform 18">
            <a:extLst>
              <a:ext uri="{FF2B5EF4-FFF2-40B4-BE49-F238E27FC236}">
                <a16:creationId xmlns:a16="http://schemas.microsoft.com/office/drawing/2014/main" id="{16C24216-BA03-CFF9-4234-17CC2EE5E1A6}"/>
              </a:ext>
            </a:extLst>
          </p:cNvPr>
          <p:cNvSpPr/>
          <p:nvPr/>
        </p:nvSpPr>
        <p:spPr>
          <a:xfrm>
            <a:off x="16687800" y="7162800"/>
            <a:ext cx="3200400" cy="3124200"/>
          </a:xfrm>
          <a:custGeom>
            <a:avLst/>
            <a:gdLst/>
            <a:ahLst/>
            <a:cxnLst/>
            <a:rect l="l" t="t" r="r" b="b"/>
            <a:pathLst>
              <a:path w="625949" h="625166">
                <a:moveTo>
                  <a:pt x="0" y="0"/>
                </a:moveTo>
                <a:lnTo>
                  <a:pt x="625948" y="0"/>
                </a:lnTo>
                <a:lnTo>
                  <a:pt x="625948" y="625167"/>
                </a:lnTo>
                <a:lnTo>
                  <a:pt x="0" y="625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131D90-840F-4702-73B7-8DC44D361A79}"/>
              </a:ext>
            </a:extLst>
          </p:cNvPr>
          <p:cNvSpPr txBox="1"/>
          <p:nvPr/>
        </p:nvSpPr>
        <p:spPr>
          <a:xfrm>
            <a:off x="1066800" y="2476500"/>
            <a:ext cx="56388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Successful creation of the BNMIT College Chat Bot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Seamless communication with users through a user-friendly command-line interface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Efficient handling of admission inquiries, providing program details, fees information, campus details, and more</a:t>
            </a:r>
            <a:endParaRPr lang="en-IN" sz="32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59E88-D7CB-1917-0A24-04B549CA0983}"/>
              </a:ext>
            </a:extLst>
          </p:cNvPr>
          <p:cNvSpPr txBox="1"/>
          <p:nvPr/>
        </p:nvSpPr>
        <p:spPr>
          <a:xfrm>
            <a:off x="8600302" y="4176584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927332-1441-3050-5CB4-2B1CC4306865}"/>
              </a:ext>
            </a:extLst>
          </p:cNvPr>
          <p:cNvSpPr txBox="1"/>
          <p:nvPr/>
        </p:nvSpPr>
        <p:spPr>
          <a:xfrm>
            <a:off x="16840200" y="7050137"/>
            <a:ext cx="175399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3900" dirty="0">
                <a:solidFill>
                  <a:schemeClr val="accent6">
                    <a:lumMod val="60000"/>
                    <a:lumOff val="40000"/>
                  </a:schemeClr>
                </a:solidFill>
                <a:latin typeface="Alpha Beta - Demo" pitchFamily="2" charset="0"/>
              </a:rPr>
              <a:t>c</a:t>
            </a: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id="{E8FE2E2D-B0B5-23EB-BA5C-E2D6AA33F300}"/>
              </a:ext>
            </a:extLst>
          </p:cNvPr>
          <p:cNvSpPr txBox="1"/>
          <p:nvPr/>
        </p:nvSpPr>
        <p:spPr>
          <a:xfrm>
            <a:off x="-6371605" y="800100"/>
            <a:ext cx="7416634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7800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Conclusion</a:t>
            </a:r>
          </a:p>
        </p:txBody>
      </p:sp>
      <p:sp>
        <p:nvSpPr>
          <p:cNvPr id="18" name="Freeform 13">
            <a:extLst>
              <a:ext uri="{FF2B5EF4-FFF2-40B4-BE49-F238E27FC236}">
                <a16:creationId xmlns:a16="http://schemas.microsoft.com/office/drawing/2014/main" id="{AC9903B6-A4BC-4BDC-4858-61C77A8D3359}"/>
              </a:ext>
            </a:extLst>
          </p:cNvPr>
          <p:cNvSpPr/>
          <p:nvPr/>
        </p:nvSpPr>
        <p:spPr>
          <a:xfrm rot="19441889">
            <a:off x="15354197" y="521475"/>
            <a:ext cx="2459290" cy="1706132"/>
          </a:xfrm>
          <a:custGeom>
            <a:avLst/>
            <a:gdLst/>
            <a:ahLst/>
            <a:cxnLst/>
            <a:rect l="l" t="t" r="r" b="b"/>
            <a:pathLst>
              <a:path w="1684518" h="1168634">
                <a:moveTo>
                  <a:pt x="0" y="0"/>
                </a:moveTo>
                <a:lnTo>
                  <a:pt x="1684518" y="0"/>
                </a:lnTo>
                <a:lnTo>
                  <a:pt x="1684518" y="1168635"/>
                </a:lnTo>
                <a:lnTo>
                  <a:pt x="0" y="11686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9" name="Freeform 12">
            <a:extLst>
              <a:ext uri="{FF2B5EF4-FFF2-40B4-BE49-F238E27FC236}">
                <a16:creationId xmlns:a16="http://schemas.microsoft.com/office/drawing/2014/main" id="{AE9FED51-B969-7F55-CE17-D53B58C9C4F9}"/>
              </a:ext>
            </a:extLst>
          </p:cNvPr>
          <p:cNvSpPr/>
          <p:nvPr/>
        </p:nvSpPr>
        <p:spPr>
          <a:xfrm rot="15653612">
            <a:off x="-1475460" y="9142475"/>
            <a:ext cx="2438400" cy="2289047"/>
          </a:xfrm>
          <a:custGeom>
            <a:avLst/>
            <a:gdLst/>
            <a:ahLst/>
            <a:cxnLst/>
            <a:rect l="l" t="t" r="r" b="b"/>
            <a:pathLst>
              <a:path w="1263658" h="1186259">
                <a:moveTo>
                  <a:pt x="0" y="0"/>
                </a:moveTo>
                <a:lnTo>
                  <a:pt x="1263658" y="0"/>
                </a:lnTo>
                <a:lnTo>
                  <a:pt x="1263658" y="1186259"/>
                </a:lnTo>
                <a:lnTo>
                  <a:pt x="0" y="11862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C79CD4-8347-2E1D-2401-BC97E0058D37}"/>
              </a:ext>
            </a:extLst>
          </p:cNvPr>
          <p:cNvSpPr txBox="1"/>
          <p:nvPr/>
        </p:nvSpPr>
        <p:spPr>
          <a:xfrm>
            <a:off x="-6934200" y="2095500"/>
            <a:ext cx="603068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BNMIT College Chat Bot successfully addresses the challenge of providing comprehensive information to prospective students.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The project's user-friendly interface makes it accessible to a wide range of users, including those with limited technical expertise.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Through structured methodologies and data storage techniques, the chat bot efficiently manages user inquiries and admission details.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The chat bot's ability to provide real-time information contributes to a smoother admission process for both students and administrators.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The project showcases the practical application of programming and data structures in solving real-world problems.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BNMIT College Chat Bot aligns with the institution's commitment to leveraging technology for enhanced educational experiences.</a:t>
            </a:r>
            <a:endParaRPr lang="en-IN" sz="16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2DBB96-5D70-1BD3-EC03-7D70D70D3C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2800" y="3390900"/>
            <a:ext cx="9906000" cy="3552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BF3649-1D60-6E75-DE4A-A0C55655B7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82200" y="11315700"/>
            <a:ext cx="4848225" cy="2971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E19D3AB-0BCC-BA83-4A17-1AC9AB8560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33600" y="11239500"/>
            <a:ext cx="7244830" cy="32901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8C612E4-4C98-F4C8-802F-8B9E57CF1F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6705600" y="11087100"/>
            <a:ext cx="4971314" cy="446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16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2">
            <a:extLst>
              <a:ext uri="{FF2B5EF4-FFF2-40B4-BE49-F238E27FC236}">
                <a16:creationId xmlns:a16="http://schemas.microsoft.com/office/drawing/2014/main" id="{DF5F52FA-3D01-A6EE-B07D-7931F3004CD2}"/>
              </a:ext>
            </a:extLst>
          </p:cNvPr>
          <p:cNvSpPr/>
          <p:nvPr/>
        </p:nvSpPr>
        <p:spPr>
          <a:xfrm flipH="1" flipV="1">
            <a:off x="0" y="0"/>
            <a:ext cx="18288000" cy="10379181"/>
          </a:xfrm>
          <a:custGeom>
            <a:avLst/>
            <a:gdLst/>
            <a:ahLst/>
            <a:cxnLst/>
            <a:rect l="l" t="t" r="r" b="b"/>
            <a:pathLst>
              <a:path w="18428449" h="10353438">
                <a:moveTo>
                  <a:pt x="18428450" y="10353438"/>
                </a:moveTo>
                <a:lnTo>
                  <a:pt x="0" y="10353438"/>
                </a:lnTo>
                <a:lnTo>
                  <a:pt x="0" y="0"/>
                </a:lnTo>
                <a:lnTo>
                  <a:pt x="18428450" y="0"/>
                </a:lnTo>
                <a:lnTo>
                  <a:pt x="18428450" y="10353438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92000"/>
                  <a:lumOff val="8000"/>
                  <a:alpha val="17000"/>
                </a:schemeClr>
              </a:gs>
              <a:gs pos="48000">
                <a:schemeClr val="accent1">
                  <a:lumMod val="97000"/>
                  <a:lumOff val="3000"/>
                  <a:alpha val="16000"/>
                </a:schemeClr>
              </a:gs>
              <a:gs pos="100000">
                <a:schemeClr val="accent1">
                  <a:lumMod val="60000"/>
                  <a:lumOff val="40000"/>
                  <a:alpha val="25000"/>
                </a:schemeClr>
              </a:gs>
            </a:gsLst>
            <a:lin ang="18900000" scaled="1"/>
          </a:gradFill>
          <a:effectLst/>
        </p:spPr>
        <p:txBody>
          <a:bodyPr/>
          <a:lstStyle/>
          <a:p>
            <a:endParaRPr lang="en-IN"/>
          </a:p>
        </p:txBody>
      </p:sp>
      <p:sp>
        <p:nvSpPr>
          <p:cNvPr id="17" name="TextBox 17"/>
          <p:cNvSpPr txBox="1"/>
          <p:nvPr/>
        </p:nvSpPr>
        <p:spPr>
          <a:xfrm>
            <a:off x="-2438400" y="790426"/>
            <a:ext cx="10779447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sz="7800" u="sng" spc="-234" dirty="0">
                <a:solidFill>
                  <a:schemeClr val="accent1">
                    <a:lumMod val="50000"/>
                  </a:schemeClr>
                </a:solidFill>
                <a:latin typeface="K2D Bold"/>
              </a:rPr>
              <a:t>Results:</a:t>
            </a:r>
          </a:p>
        </p:txBody>
      </p:sp>
      <p:sp>
        <p:nvSpPr>
          <p:cNvPr id="4" name="Freeform 18">
            <a:extLst>
              <a:ext uri="{FF2B5EF4-FFF2-40B4-BE49-F238E27FC236}">
                <a16:creationId xmlns:a16="http://schemas.microsoft.com/office/drawing/2014/main" id="{16C24216-BA03-CFF9-4234-17CC2EE5E1A6}"/>
              </a:ext>
            </a:extLst>
          </p:cNvPr>
          <p:cNvSpPr/>
          <p:nvPr/>
        </p:nvSpPr>
        <p:spPr>
          <a:xfrm>
            <a:off x="16687800" y="7162800"/>
            <a:ext cx="3200400" cy="3124200"/>
          </a:xfrm>
          <a:custGeom>
            <a:avLst/>
            <a:gdLst/>
            <a:ahLst/>
            <a:cxnLst/>
            <a:rect l="l" t="t" r="r" b="b"/>
            <a:pathLst>
              <a:path w="625949" h="625166">
                <a:moveTo>
                  <a:pt x="0" y="0"/>
                </a:moveTo>
                <a:lnTo>
                  <a:pt x="625948" y="0"/>
                </a:lnTo>
                <a:lnTo>
                  <a:pt x="625948" y="625167"/>
                </a:lnTo>
                <a:lnTo>
                  <a:pt x="0" y="6251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D59E88-D7CB-1917-0A24-04B549CA0983}"/>
              </a:ext>
            </a:extLst>
          </p:cNvPr>
          <p:cNvSpPr txBox="1"/>
          <p:nvPr/>
        </p:nvSpPr>
        <p:spPr>
          <a:xfrm>
            <a:off x="8600302" y="4176584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927332-1441-3050-5CB4-2B1CC4306865}"/>
              </a:ext>
            </a:extLst>
          </p:cNvPr>
          <p:cNvSpPr txBox="1"/>
          <p:nvPr/>
        </p:nvSpPr>
        <p:spPr>
          <a:xfrm>
            <a:off x="16840200" y="7050137"/>
            <a:ext cx="1753999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3900" dirty="0">
                <a:solidFill>
                  <a:schemeClr val="accent6">
                    <a:lumMod val="60000"/>
                    <a:lumOff val="40000"/>
                  </a:schemeClr>
                </a:solidFill>
                <a:latin typeface="Alpha Beta - Demo" pitchFamily="2" charset="0"/>
              </a:rPr>
              <a:t>c</a:t>
            </a:r>
          </a:p>
        </p:txBody>
      </p:sp>
      <p:sp>
        <p:nvSpPr>
          <p:cNvPr id="18" name="Freeform 13">
            <a:extLst>
              <a:ext uri="{FF2B5EF4-FFF2-40B4-BE49-F238E27FC236}">
                <a16:creationId xmlns:a16="http://schemas.microsoft.com/office/drawing/2014/main" id="{AC9903B6-A4BC-4BDC-4858-61C77A8D3359}"/>
              </a:ext>
            </a:extLst>
          </p:cNvPr>
          <p:cNvSpPr/>
          <p:nvPr/>
        </p:nvSpPr>
        <p:spPr>
          <a:xfrm rot="13267362">
            <a:off x="15277996" y="559575"/>
            <a:ext cx="2459290" cy="1706132"/>
          </a:xfrm>
          <a:custGeom>
            <a:avLst/>
            <a:gdLst/>
            <a:ahLst/>
            <a:cxnLst/>
            <a:rect l="l" t="t" r="r" b="b"/>
            <a:pathLst>
              <a:path w="1684518" h="1168634">
                <a:moveTo>
                  <a:pt x="0" y="0"/>
                </a:moveTo>
                <a:lnTo>
                  <a:pt x="1684518" y="0"/>
                </a:lnTo>
                <a:lnTo>
                  <a:pt x="1684518" y="1168635"/>
                </a:lnTo>
                <a:lnTo>
                  <a:pt x="0" y="11686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9" name="Freeform 12">
            <a:extLst>
              <a:ext uri="{FF2B5EF4-FFF2-40B4-BE49-F238E27FC236}">
                <a16:creationId xmlns:a16="http://schemas.microsoft.com/office/drawing/2014/main" id="{AE9FED51-B969-7F55-CE17-D53B58C9C4F9}"/>
              </a:ext>
            </a:extLst>
          </p:cNvPr>
          <p:cNvSpPr/>
          <p:nvPr/>
        </p:nvSpPr>
        <p:spPr>
          <a:xfrm rot="15653612">
            <a:off x="-1475460" y="9142475"/>
            <a:ext cx="2438400" cy="2289047"/>
          </a:xfrm>
          <a:custGeom>
            <a:avLst/>
            <a:gdLst/>
            <a:ahLst/>
            <a:cxnLst/>
            <a:rect l="l" t="t" r="r" b="b"/>
            <a:pathLst>
              <a:path w="1263658" h="1186259">
                <a:moveTo>
                  <a:pt x="0" y="0"/>
                </a:moveTo>
                <a:lnTo>
                  <a:pt x="1263658" y="0"/>
                </a:lnTo>
                <a:lnTo>
                  <a:pt x="1263658" y="1186259"/>
                </a:lnTo>
                <a:lnTo>
                  <a:pt x="0" y="11862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2DBB96-5D70-1BD3-EC03-7D70D70D3C4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4318"/>
          <a:stretch/>
        </p:blipFill>
        <p:spPr>
          <a:xfrm>
            <a:off x="1066800" y="2073639"/>
            <a:ext cx="9906000" cy="26888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F74F05-EB5F-1678-4A79-20A19743B7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29975" y="2095500"/>
            <a:ext cx="4848225" cy="2971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F08573-190F-A4B9-98B7-FF9C0A3219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72200" y="5206107"/>
            <a:ext cx="7244830" cy="329019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A5D357D-B140-C876-8269-BE09E42056D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6800" y="5143500"/>
            <a:ext cx="4971314" cy="446697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94E5A0-1FB3-42A4-657E-C32BBE52B4C0}"/>
              </a:ext>
            </a:extLst>
          </p:cNvPr>
          <p:cNvSpPr txBox="1"/>
          <p:nvPr/>
        </p:nvSpPr>
        <p:spPr>
          <a:xfrm>
            <a:off x="-11658600" y="2019300"/>
            <a:ext cx="1143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  <a:hlinkClick r:id="rId11"/>
              </a:rPr>
              <a:t>https://rahulbomnalli7.github.io/bnmit/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Inter" panose="020B0604020202020204" charset="0"/>
                <a:ea typeface="Inter" panose="020B0604020202020204" charset="0"/>
              </a:rPr>
              <a:t>      //Demo College Website using HTML and CSS Languages</a:t>
            </a:r>
            <a:endParaRPr lang="en-IN" sz="1600" dirty="0">
              <a:solidFill>
                <a:schemeClr val="tx2">
                  <a:lumMod val="75000"/>
                </a:schemeClr>
              </a:solidFill>
              <a:latin typeface="Inter" panose="020B0604020202020204" charset="0"/>
              <a:ea typeface="Inter" panose="020B0604020202020204" charset="0"/>
            </a:endParaRPr>
          </a:p>
        </p:txBody>
      </p:sp>
      <p:pic>
        <p:nvPicPr>
          <p:cNvPr id="5" name="2023-08-23 01-17-22">
            <a:hlinkClick r:id="" action="ppaction://media"/>
            <a:extLst>
              <a:ext uri="{FF2B5EF4-FFF2-40B4-BE49-F238E27FC236}">
                <a16:creationId xmlns:a16="http://schemas.microsoft.com/office/drawing/2014/main" id="{F1C99BF1-EF58-3D3D-E4A9-1A924ACAA54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463" end="7311"/>
                </p14:media>
              </p:ext>
            </p:extLst>
          </p:nvPr>
        </p:nvPicPr>
        <p:blipFill rotWithShape="1">
          <a:blip r:embed="rId12"/>
          <a:srcRect t="7797" b="5777"/>
          <a:stretch/>
        </p:blipFill>
        <p:spPr>
          <a:xfrm>
            <a:off x="2982097" y="10858500"/>
            <a:ext cx="12204312" cy="593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685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a:spPr>
      <a:bodyPr/>
      <a:lstStyle>
        <a:defPPr algn="l">
          <a:defRPr/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1347</Words>
  <Application>Microsoft Office PowerPoint</Application>
  <PresentationFormat>Custom</PresentationFormat>
  <Paragraphs>124</Paragraphs>
  <Slides>13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Alpha Beta - Demo</vt:lpstr>
      <vt:lpstr>Calibri</vt:lpstr>
      <vt:lpstr>Arial</vt:lpstr>
      <vt:lpstr>K2D Bold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Blank Company Profile Business Presentation in Orange Pink Yellow 3D Style</dc:title>
  <dc:creator>rahul bomnalli</dc:creator>
  <cp:lastModifiedBy>Rahul Bomnalli</cp:lastModifiedBy>
  <cp:revision>15</cp:revision>
  <dcterms:created xsi:type="dcterms:W3CDTF">2006-08-16T00:00:00Z</dcterms:created>
  <dcterms:modified xsi:type="dcterms:W3CDTF">2023-08-23T08:45:51Z</dcterms:modified>
  <dc:identifier>DAFsQr2Z8Fk</dc:identifier>
</cp:coreProperties>
</file>

<file path=docProps/thumbnail.jpeg>
</file>